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94" r:id="rId4"/>
    <p:sldId id="257" r:id="rId5"/>
    <p:sldId id="258" r:id="rId6"/>
    <p:sldId id="259" r:id="rId7"/>
    <p:sldId id="261" r:id="rId8"/>
    <p:sldId id="262" r:id="rId9"/>
    <p:sldId id="263" r:id="rId10"/>
    <p:sldId id="267" r:id="rId11"/>
    <p:sldId id="279" r:id="rId12"/>
    <p:sldId id="270" r:id="rId13"/>
    <p:sldId id="269" r:id="rId14"/>
    <p:sldId id="272" r:id="rId15"/>
    <p:sldId id="268" r:id="rId16"/>
    <p:sldId id="271" r:id="rId17"/>
    <p:sldId id="273" r:id="rId18"/>
    <p:sldId id="275" r:id="rId19"/>
    <p:sldId id="280" r:id="rId20"/>
    <p:sldId id="274" r:id="rId21"/>
    <p:sldId id="278" r:id="rId22"/>
    <p:sldId id="277" r:id="rId23"/>
    <p:sldId id="276" r:id="rId24"/>
    <p:sldId id="281" r:id="rId25"/>
    <p:sldId id="282" r:id="rId26"/>
    <p:sldId id="266" r:id="rId27"/>
    <p:sldId id="284" r:id="rId28"/>
    <p:sldId id="288" r:id="rId29"/>
    <p:sldId id="289" r:id="rId30"/>
    <p:sldId id="291" r:id="rId31"/>
    <p:sldId id="260"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B17A6B-71CE-4110-A0A0-7772BA4A05B9}" type="datetimeFigureOut">
              <a:rPr lang="en-US" smtClean="0"/>
              <a:pPr/>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64324-E015-489E-B5C1-1A3D005102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7A6B-71CE-4110-A0A0-7772BA4A05B9}" type="datetimeFigureOut">
              <a:rPr lang="en-US" smtClean="0"/>
              <a:pPr/>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64324-E015-489E-B5C1-1A3D005102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7A6B-71CE-4110-A0A0-7772BA4A05B9}" type="datetimeFigureOut">
              <a:rPr lang="en-US" smtClean="0"/>
              <a:pPr/>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64324-E015-489E-B5C1-1A3D005102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7A6B-71CE-4110-A0A0-7772BA4A05B9}" type="datetimeFigureOut">
              <a:rPr lang="en-US" smtClean="0"/>
              <a:pPr/>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64324-E015-489E-B5C1-1A3D005102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B17A6B-71CE-4110-A0A0-7772BA4A05B9}" type="datetimeFigureOut">
              <a:rPr lang="en-US" smtClean="0"/>
              <a:pPr/>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64324-E015-489E-B5C1-1A3D005102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B17A6B-71CE-4110-A0A0-7772BA4A05B9}" type="datetimeFigureOut">
              <a:rPr lang="en-US" smtClean="0"/>
              <a:pPr/>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64324-E015-489E-B5C1-1A3D005102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B17A6B-71CE-4110-A0A0-7772BA4A05B9}" type="datetimeFigureOut">
              <a:rPr lang="en-US" smtClean="0"/>
              <a:pPr/>
              <a:t>8/24/2014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64324-E015-489E-B5C1-1A3D005102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B17A6B-71CE-4110-A0A0-7772BA4A05B9}" type="datetimeFigureOut">
              <a:rPr lang="en-US" smtClean="0"/>
              <a:pPr/>
              <a:t>8/24/2014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64324-E015-489E-B5C1-1A3D005102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17A6B-71CE-4110-A0A0-7772BA4A05B9}" type="datetimeFigureOut">
              <a:rPr lang="en-US" smtClean="0"/>
              <a:pPr/>
              <a:t>8/24/2014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64324-E015-489E-B5C1-1A3D005102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17A6B-71CE-4110-A0A0-7772BA4A05B9}" type="datetimeFigureOut">
              <a:rPr lang="en-US" smtClean="0"/>
              <a:pPr/>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64324-E015-489E-B5C1-1A3D005102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17A6B-71CE-4110-A0A0-7772BA4A05B9}" type="datetimeFigureOut">
              <a:rPr lang="en-US" smtClean="0"/>
              <a:pPr/>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64324-E015-489E-B5C1-1A3D005102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17A6B-71CE-4110-A0A0-7772BA4A05B9}" type="datetimeFigureOut">
              <a:rPr lang="en-US" smtClean="0"/>
              <a:pPr/>
              <a:t>8/24/2014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64324-E015-489E-B5C1-1A3D005102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ndex.php?title=File%3AGettysburg_by_Britton.ogg" TargetMode="Externa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commons.wikimedia.org/w/index.php?title=File%3AGettysburg_by_Britton.og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Fourteenth_Amendment_to_the_United_States_Constitution" TargetMode="External"/><Relationship Id="rId7" Type="http://schemas.openxmlformats.org/officeDocument/2006/relationships/image" Target="../media/image34.gif"/><Relationship Id="rId2" Type="http://schemas.openxmlformats.org/officeDocument/2006/relationships/hyperlink" Target="http://en.wikipedia.org/wiki/Thirteenth_Amendment_to_the_United_States_Constitution" TargetMode="External"/><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hyperlink" Target="http://en.wikipedia.org/wiki/Fifteenth_Amendment_to_the_United_States_Constitu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2" Type="http://schemas.openxmlformats.org/officeDocument/2006/relationships/hyperlink" Target="http://www.history.com/topics/black-history/sharecroppi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www.radford.edu/~sbisset/civilwar.htm" TargetMode="External"/><Relationship Id="rId3" Type="http://schemas.openxmlformats.org/officeDocument/2006/relationships/hyperlink" Target="http://www.ducksters.com/history/civil_war.php" TargetMode="External"/><Relationship Id="rId7" Type="http://schemas.openxmlformats.org/officeDocument/2006/relationships/hyperlink" Target="http://www.edhelper.com/US_Civil_War.htm" TargetMode="External"/><Relationship Id="rId2" Type="http://schemas.openxmlformats.org/officeDocument/2006/relationships/hyperlink" Target="http://www.civilwar.org/education/history/civil-war-overview/overview.html" TargetMode="External"/><Relationship Id="rId1" Type="http://schemas.openxmlformats.org/officeDocument/2006/relationships/slideLayout" Target="../slideLayouts/slideLayout7.xml"/><Relationship Id="rId6" Type="http://schemas.openxmlformats.org/officeDocument/2006/relationships/hyperlink" Target="http://mrnussbaum.com/fifth-grade-social-studies/" TargetMode="External"/><Relationship Id="rId5" Type="http://schemas.openxmlformats.org/officeDocument/2006/relationships/hyperlink" Target="http://www.history.com/topics/american-civil-war" TargetMode="External"/><Relationship Id="rId4" Type="http://schemas.openxmlformats.org/officeDocument/2006/relationships/hyperlink" Target="http://www.socialstudiesforkids.co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civilwar.org/education/history/faq/" TargetMode="External"/><Relationship Id="rId3" Type="http://schemas.openxmlformats.org/officeDocument/2006/relationships/hyperlink" Target="http://www.kidinfo.com/American_History/Civil_War.html" TargetMode="External"/><Relationship Id="rId7" Type="http://schemas.openxmlformats.org/officeDocument/2006/relationships/hyperlink" Target="https://jeopardylabs.com/confirm/5th-grade-civil-war" TargetMode="External"/><Relationship Id="rId2" Type="http://schemas.openxmlformats.org/officeDocument/2006/relationships/hyperlink" Target="http://www.civilwar.org/education/teachers/curriculum/civil-war-curriculum/elementary/lesson-plans-elementary.html" TargetMode="External"/><Relationship Id="rId1" Type="http://schemas.openxmlformats.org/officeDocument/2006/relationships/slideLayout" Target="../slideLayouts/slideLayout7.xml"/><Relationship Id="rId6" Type="http://schemas.openxmlformats.org/officeDocument/2006/relationships/hyperlink" Target="http://quizlet.com/33932729/crct-civil-warreconstruction-5th-grade-flash-cards" TargetMode="External"/><Relationship Id="rId5" Type="http://schemas.openxmlformats.org/officeDocument/2006/relationships/hyperlink" Target="http://quizlet.com/20987839/fifth-grade-social-studies-crct-review-civil-war-flash-cards/" TargetMode="External"/><Relationship Id="rId4" Type="http://schemas.openxmlformats.org/officeDocument/2006/relationships/hyperlink" Target="http://www.jonathanfeicht.com/unit-2b-reconstruction.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harrietbeecherstowecenter.org/utc/"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5909310"/>
          </a:xfrm>
          <a:prstGeom prst="rect">
            <a:avLst/>
          </a:prstGeom>
        </p:spPr>
        <p:txBody>
          <a:bodyPr wrap="square">
            <a:spAutoFit/>
          </a:bodyPr>
          <a:lstStyle/>
          <a:p>
            <a:r>
              <a:rPr lang="en-US" sz="1400" dirty="0"/>
              <a:t>SS5H1 The student will explain the causes, major events, and consequences of the </a:t>
            </a:r>
          </a:p>
          <a:p>
            <a:r>
              <a:rPr lang="en-US" sz="1400" dirty="0"/>
              <a:t>Civil War. </a:t>
            </a:r>
          </a:p>
          <a:p>
            <a:r>
              <a:rPr lang="en-US" sz="1400" dirty="0"/>
              <a:t>1</a:t>
            </a:r>
          </a:p>
          <a:p>
            <a:r>
              <a:rPr lang="en-US" sz="1400" dirty="0"/>
              <a:t>a. Identify Uncle Tom’s Cabin and John Brown’s raid on Harper’s Ferry, and </a:t>
            </a:r>
          </a:p>
          <a:p>
            <a:r>
              <a:rPr lang="en-US" sz="1400" dirty="0"/>
              <a:t>explain how each of these events was related to the Civil War. </a:t>
            </a:r>
          </a:p>
          <a:p>
            <a:r>
              <a:rPr lang="en-US" sz="1400" dirty="0"/>
              <a:t>2</a:t>
            </a:r>
          </a:p>
          <a:p>
            <a:r>
              <a:rPr lang="en-US" sz="1400" dirty="0"/>
              <a:t>b. Discuss how the issues of states’ rights and slavery increased tensions between </a:t>
            </a:r>
          </a:p>
          <a:p>
            <a:r>
              <a:rPr lang="en-US" sz="1400" dirty="0"/>
              <a:t>the North and South. </a:t>
            </a:r>
          </a:p>
          <a:p>
            <a:r>
              <a:rPr lang="en-US" sz="1400" dirty="0"/>
              <a:t>3</a:t>
            </a:r>
          </a:p>
          <a:p>
            <a:r>
              <a:rPr lang="en-US" sz="1400" dirty="0"/>
              <a:t>c. Identify major battles and campaigns: Fort Sumter, Gettysburg, the Atlanta </a:t>
            </a:r>
          </a:p>
          <a:p>
            <a:r>
              <a:rPr lang="en-US" sz="1400" dirty="0"/>
              <a:t>Campaign, Sherman’s March to the Sea, and Appomattox Court House. </a:t>
            </a:r>
          </a:p>
          <a:p>
            <a:r>
              <a:rPr lang="en-US" sz="1400" dirty="0"/>
              <a:t>4</a:t>
            </a:r>
          </a:p>
          <a:p>
            <a:r>
              <a:rPr lang="en-US" sz="1400" dirty="0"/>
              <a:t>d. Describe the roles of Abraham Lincoln, Robert E. Lee, Ulysses S. Grant, </a:t>
            </a:r>
          </a:p>
          <a:p>
            <a:r>
              <a:rPr lang="en-US" sz="1400" dirty="0"/>
              <a:t>Jefferson Davis, and Thomas “Stonewall” Jackson. </a:t>
            </a:r>
          </a:p>
          <a:p>
            <a:r>
              <a:rPr lang="en-US" sz="1400" dirty="0"/>
              <a:t>5</a:t>
            </a:r>
          </a:p>
          <a:p>
            <a:r>
              <a:rPr lang="en-US" sz="1400" dirty="0"/>
              <a:t>e. Describe the effects of war on the North and South. </a:t>
            </a:r>
          </a:p>
          <a:p>
            <a:endParaRPr lang="en-US" sz="1400" dirty="0" smtClean="0"/>
          </a:p>
          <a:p>
            <a:endParaRPr lang="en-US" sz="1400" dirty="0"/>
          </a:p>
          <a:p>
            <a:r>
              <a:rPr lang="en-US" sz="1400" dirty="0" smtClean="0"/>
              <a:t>SS5H2 </a:t>
            </a:r>
            <a:r>
              <a:rPr lang="en-US" sz="1400" dirty="0"/>
              <a:t>The student will analyze the effects of Reconstruction on American life. </a:t>
            </a:r>
          </a:p>
          <a:p>
            <a:r>
              <a:rPr lang="en-US" sz="1400" dirty="0"/>
              <a:t>1</a:t>
            </a:r>
          </a:p>
          <a:p>
            <a:r>
              <a:rPr lang="en-US" sz="1400" dirty="0"/>
              <a:t>a. Describe the purpose of the 13th, 14th, and 15th Amendments. </a:t>
            </a:r>
          </a:p>
          <a:p>
            <a:r>
              <a:rPr lang="en-US" sz="1400" dirty="0"/>
              <a:t>2</a:t>
            </a:r>
          </a:p>
          <a:p>
            <a:r>
              <a:rPr lang="en-US" sz="1400" dirty="0"/>
              <a:t>b. Explain the work of the Freedmen’s Bureau. </a:t>
            </a:r>
          </a:p>
          <a:p>
            <a:r>
              <a:rPr lang="en-US" sz="1400" dirty="0"/>
              <a:t>3</a:t>
            </a:r>
          </a:p>
          <a:p>
            <a:r>
              <a:rPr lang="en-US" sz="1400" dirty="0"/>
              <a:t>c. Explain how slavery was replaced by sharecropping and how </a:t>
            </a:r>
          </a:p>
          <a:p>
            <a:r>
              <a:rPr lang="en-US" sz="1400" dirty="0"/>
              <a:t>African-Americans were prevented from exercising their newly won rights; include a </a:t>
            </a:r>
          </a:p>
          <a:p>
            <a:r>
              <a:rPr lang="en-US" sz="1400" dirty="0"/>
              <a:t>discussion of Jim Crow laws and customs.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0"/>
            <a:ext cx="9144000" cy="3048000"/>
          </a:xfrm>
          <a:prstGeom prst="rect">
            <a:avLst/>
          </a:prstGeom>
          <a:noFill/>
          <a:ln w="9525">
            <a:noFill/>
            <a:miter lim="800000"/>
            <a:headEnd/>
            <a:tailEnd/>
          </a:ln>
        </p:spPr>
      </p:pic>
      <p:sp>
        <p:nvSpPr>
          <p:cNvPr id="5" name="Rectangle 4"/>
          <p:cNvSpPr/>
          <p:nvPr/>
        </p:nvSpPr>
        <p:spPr>
          <a:xfrm>
            <a:off x="0" y="3189744"/>
            <a:ext cx="9144000" cy="3600986"/>
          </a:xfrm>
          <a:prstGeom prst="rect">
            <a:avLst/>
          </a:prstGeom>
        </p:spPr>
        <p:txBody>
          <a:bodyPr wrap="square">
            <a:spAutoFit/>
          </a:bodyPr>
          <a:lstStyle/>
          <a:p>
            <a:r>
              <a:rPr lang="en-US" sz="2600" dirty="0" smtClean="0"/>
              <a:t>T</a:t>
            </a:r>
            <a:r>
              <a:rPr lang="en-US" sz="2600" dirty="0" smtClean="0"/>
              <a:t>he </a:t>
            </a:r>
            <a:r>
              <a:rPr lang="en-US" sz="2600" dirty="0" smtClean="0"/>
              <a:t>first </a:t>
            </a:r>
            <a:r>
              <a:rPr lang="en-US" sz="2600" dirty="0" smtClean="0"/>
              <a:t>shots </a:t>
            </a:r>
            <a:r>
              <a:rPr lang="en-US" sz="2600" dirty="0" smtClean="0"/>
              <a:t>of the American Civil </a:t>
            </a:r>
            <a:r>
              <a:rPr lang="en-US" sz="2600" dirty="0" smtClean="0"/>
              <a:t>War were at the Battle of Fort </a:t>
            </a:r>
            <a:r>
              <a:rPr lang="en-US" sz="2600" dirty="0" err="1" smtClean="0"/>
              <a:t>Sumpter</a:t>
            </a:r>
            <a:r>
              <a:rPr lang="en-US" sz="2600" dirty="0" smtClean="0"/>
              <a:t> </a:t>
            </a:r>
            <a:r>
              <a:rPr lang="en-US" sz="2600" dirty="0" smtClean="0"/>
              <a:t>and signaled the start of the war. </a:t>
            </a:r>
            <a:endParaRPr lang="en-US" sz="2600" dirty="0" smtClean="0"/>
          </a:p>
          <a:p>
            <a:endParaRPr lang="en-US" sz="1000" dirty="0" smtClean="0"/>
          </a:p>
          <a:p>
            <a:r>
              <a:rPr lang="en-US" sz="2600" dirty="0" smtClean="0"/>
              <a:t>Fort </a:t>
            </a:r>
            <a:r>
              <a:rPr lang="en-US" sz="2600" dirty="0" smtClean="0"/>
              <a:t>Johnson fired a single 10-inch mortar round directed at Fort Sumter to signal the bombardment</a:t>
            </a:r>
            <a:r>
              <a:rPr lang="en-US" sz="2600" dirty="0" smtClean="0"/>
              <a:t>. Confederate </a:t>
            </a:r>
            <a:r>
              <a:rPr lang="en-US" sz="2600" dirty="0" smtClean="0"/>
              <a:t>forces around Charleston </a:t>
            </a:r>
            <a:r>
              <a:rPr lang="en-US" sz="2600" dirty="0" smtClean="0"/>
              <a:t>Harbor </a:t>
            </a:r>
            <a:r>
              <a:rPr lang="en-US" sz="2600" dirty="0" smtClean="0"/>
              <a:t>opened fire on the Union garrison holding Fort Sumter. </a:t>
            </a:r>
            <a:endParaRPr lang="en-US" sz="2600" dirty="0" smtClean="0"/>
          </a:p>
          <a:p>
            <a:endParaRPr lang="en-US" sz="1000" dirty="0" smtClean="0"/>
          </a:p>
          <a:p>
            <a:r>
              <a:rPr lang="en-US" sz="2600" dirty="0" smtClean="0"/>
              <a:t>You can still see and tour the remains of Fort Sumter in the harbor of Charleston, SC.</a:t>
            </a:r>
            <a:endParaRPr lang="en-US" sz="2600" dirty="0" smtClean="0"/>
          </a:p>
        </p:txBody>
      </p:sp>
      <p:pic>
        <p:nvPicPr>
          <p:cNvPr id="22536" name="Picture 8" descr="http://www.tulane.edu/%7Esumter/images/MAPCharl.gif"/>
          <p:cNvPicPr>
            <a:picLocks noChangeAspect="1" noChangeArrowheads="1"/>
          </p:cNvPicPr>
          <p:nvPr/>
        </p:nvPicPr>
        <p:blipFill>
          <a:blip r:embed="rId3" cstate="print"/>
          <a:srcRect l="5556" r="8333" b="5023"/>
          <a:stretch>
            <a:fillRect/>
          </a:stretch>
        </p:blipFill>
        <p:spPr bwMode="auto">
          <a:xfrm>
            <a:off x="6236677" y="0"/>
            <a:ext cx="2907323" cy="2438400"/>
          </a:xfrm>
          <a:prstGeom prst="rect">
            <a:avLst/>
          </a:prstGeom>
          <a:noFill/>
        </p:spPr>
      </p:pic>
      <p:sp>
        <p:nvSpPr>
          <p:cNvPr id="10" name="Rectangle 9"/>
          <p:cNvSpPr/>
          <p:nvPr/>
        </p:nvSpPr>
        <p:spPr>
          <a:xfrm>
            <a:off x="0" y="0"/>
            <a:ext cx="6096000" cy="369332"/>
          </a:xfrm>
          <a:prstGeom prst="rect">
            <a:avLst/>
          </a:prstGeom>
          <a:solidFill>
            <a:srgbClr val="FFFF00"/>
          </a:solidFill>
        </p:spPr>
        <p:txBody>
          <a:bodyPr wrap="square">
            <a:spAutoFit/>
          </a:bodyPr>
          <a:lstStyle/>
          <a:p>
            <a:r>
              <a:rPr lang="en-US" b="1" i="1" u="sng" dirty="0" smtClean="0">
                <a:solidFill>
                  <a:srgbClr val="FF0000"/>
                </a:solidFill>
              </a:rPr>
              <a:t>Standard: Identify </a:t>
            </a:r>
            <a:r>
              <a:rPr lang="en-US" b="1" i="1" u="sng" dirty="0" smtClean="0">
                <a:solidFill>
                  <a:srgbClr val="FF0000"/>
                </a:solidFill>
              </a:rPr>
              <a:t>major battles and campaigns: Fort Sumter</a:t>
            </a:r>
            <a:endParaRPr lang="en-US" b="1" i="1" u="sng" dirty="0">
              <a:solidFill>
                <a:srgbClr val="FF0000"/>
              </a:solidFill>
            </a:endParaRPr>
          </a:p>
        </p:txBody>
      </p:sp>
      <p:sp>
        <p:nvSpPr>
          <p:cNvPr id="11" name="TextBox 10"/>
          <p:cNvSpPr txBox="1"/>
          <p:nvPr/>
        </p:nvSpPr>
        <p:spPr>
          <a:xfrm>
            <a:off x="6934200" y="2438400"/>
            <a:ext cx="1676400" cy="369332"/>
          </a:xfrm>
          <a:prstGeom prst="rect">
            <a:avLst/>
          </a:prstGeom>
          <a:solidFill>
            <a:schemeClr val="bg1"/>
          </a:solidFill>
        </p:spPr>
        <p:txBody>
          <a:bodyPr wrap="square" rtlCol="0">
            <a:spAutoFit/>
          </a:bodyPr>
          <a:lstStyle/>
          <a:p>
            <a:pPr algn="ctr"/>
            <a:r>
              <a:rPr lang="en-US" b="1" i="1" dirty="0" smtClean="0"/>
              <a:t>Charleston, SC</a:t>
            </a:r>
            <a:endParaRPr lang="en-US" b="1"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www.cr.nps.gov/history/online_books/hh/12/images/hh12g1.jpg"/>
          <p:cNvPicPr>
            <a:picLocks noChangeAspect="1" noChangeArrowheads="1"/>
          </p:cNvPicPr>
          <p:nvPr/>
        </p:nvPicPr>
        <p:blipFill>
          <a:blip r:embed="rId2" cstate="print"/>
          <a:srcRect/>
          <a:stretch>
            <a:fillRect/>
          </a:stretch>
        </p:blipFill>
        <p:spPr bwMode="auto">
          <a:xfrm>
            <a:off x="0" y="0"/>
            <a:ext cx="4541720" cy="3048000"/>
          </a:xfrm>
          <a:prstGeom prst="rect">
            <a:avLst/>
          </a:prstGeom>
          <a:noFill/>
        </p:spPr>
      </p:pic>
      <p:pic>
        <p:nvPicPr>
          <p:cNvPr id="28678" name="Picture 6" descr="http://www.pictures-civil-war.com/gallerys/fort-sumter/harpers-semimonthly_fort_sumter_bombardment_.jpg"/>
          <p:cNvPicPr>
            <a:picLocks noChangeAspect="1" noChangeArrowheads="1"/>
          </p:cNvPicPr>
          <p:nvPr/>
        </p:nvPicPr>
        <p:blipFill>
          <a:blip r:embed="rId3" cstate="print"/>
          <a:srcRect l="3324" t="14815"/>
          <a:stretch>
            <a:fillRect/>
          </a:stretch>
        </p:blipFill>
        <p:spPr bwMode="auto">
          <a:xfrm>
            <a:off x="3478696" y="3276600"/>
            <a:ext cx="5665304" cy="3429000"/>
          </a:xfrm>
          <a:prstGeom prst="rect">
            <a:avLst/>
          </a:prstGeom>
          <a:noFill/>
        </p:spPr>
      </p:pic>
      <p:sp>
        <p:nvSpPr>
          <p:cNvPr id="2" name="Rectangle 1"/>
          <p:cNvSpPr/>
          <p:nvPr/>
        </p:nvSpPr>
        <p:spPr>
          <a:xfrm>
            <a:off x="0" y="3429000"/>
            <a:ext cx="3505200" cy="3046988"/>
          </a:xfrm>
          <a:prstGeom prst="rect">
            <a:avLst/>
          </a:prstGeom>
        </p:spPr>
        <p:txBody>
          <a:bodyPr wrap="square">
            <a:spAutoFit/>
          </a:bodyPr>
          <a:lstStyle/>
          <a:p>
            <a:r>
              <a:rPr lang="en-US" sz="2400" dirty="0" smtClean="0"/>
              <a:t>The </a:t>
            </a:r>
            <a:r>
              <a:rPr lang="en-US" sz="2400" dirty="0" smtClean="0"/>
              <a:t>Southern navy turned away the supply convoy and then fired the first shot of the war at Fort Sumter, forcing the Federal defenders to surrender after a 34-hour battle. </a:t>
            </a:r>
            <a:endParaRPr lang="en-US" sz="2400" dirty="0"/>
          </a:p>
        </p:txBody>
      </p:sp>
      <p:sp>
        <p:nvSpPr>
          <p:cNvPr id="7" name="Rectangle 6"/>
          <p:cNvSpPr/>
          <p:nvPr/>
        </p:nvSpPr>
        <p:spPr>
          <a:xfrm>
            <a:off x="4572000" y="0"/>
            <a:ext cx="4572000" cy="3046988"/>
          </a:xfrm>
          <a:prstGeom prst="rect">
            <a:avLst/>
          </a:prstGeom>
        </p:spPr>
        <p:txBody>
          <a:bodyPr>
            <a:spAutoFit/>
          </a:bodyPr>
          <a:lstStyle/>
          <a:p>
            <a:r>
              <a:rPr lang="en-US" sz="2400" dirty="0" smtClean="0"/>
              <a:t>The Civil War opened with the bombardment of Fort Sumter, South Carolina, on April 12, 1861.  Lincoln forced the Confederate hand with his decision to resupply the fort, which had suddenly become an outpost in a hostile nation.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longstreets charge"/>
          <p:cNvPicPr>
            <a:picLocks noChangeAspect="1" noChangeArrowheads="1"/>
          </p:cNvPicPr>
          <p:nvPr/>
        </p:nvPicPr>
        <p:blipFill>
          <a:blip r:embed="rId2" cstate="print"/>
          <a:srcRect/>
          <a:stretch>
            <a:fillRect/>
          </a:stretch>
        </p:blipFill>
        <p:spPr bwMode="auto">
          <a:xfrm>
            <a:off x="1" y="-1"/>
            <a:ext cx="9144000" cy="3733801"/>
          </a:xfrm>
          <a:prstGeom prst="rect">
            <a:avLst/>
          </a:prstGeom>
          <a:noFill/>
        </p:spPr>
      </p:pic>
      <p:sp>
        <p:nvSpPr>
          <p:cNvPr id="2" name="Rectangle 1"/>
          <p:cNvSpPr/>
          <p:nvPr/>
        </p:nvSpPr>
        <p:spPr>
          <a:xfrm>
            <a:off x="5715000" y="2819400"/>
            <a:ext cx="3429000" cy="523220"/>
          </a:xfrm>
          <a:prstGeom prst="rect">
            <a:avLst/>
          </a:prstGeom>
        </p:spPr>
        <p:txBody>
          <a:bodyPr wrap="square">
            <a:spAutoFit/>
          </a:bodyPr>
          <a:lstStyle/>
          <a:p>
            <a:pPr algn="ctr"/>
            <a:r>
              <a:rPr lang="en-US" sz="2800" dirty="0" smtClean="0">
                <a:solidFill>
                  <a:schemeClr val="bg1"/>
                </a:solidFill>
              </a:rPr>
              <a:t>Gettysburg</a:t>
            </a:r>
            <a:r>
              <a:rPr lang="en-US" sz="2800" dirty="0" smtClean="0">
                <a:solidFill>
                  <a:schemeClr val="bg1"/>
                </a:solidFill>
              </a:rPr>
              <a:t>, PA </a:t>
            </a:r>
            <a:endParaRPr lang="en-US" sz="2800" dirty="0">
              <a:solidFill>
                <a:schemeClr val="bg1"/>
              </a:solidFill>
            </a:endParaRPr>
          </a:p>
        </p:txBody>
      </p:sp>
      <p:sp>
        <p:nvSpPr>
          <p:cNvPr id="6" name="Rectangle 5"/>
          <p:cNvSpPr/>
          <p:nvPr/>
        </p:nvSpPr>
        <p:spPr>
          <a:xfrm>
            <a:off x="0" y="3811012"/>
            <a:ext cx="9144000" cy="3046988"/>
          </a:xfrm>
          <a:prstGeom prst="rect">
            <a:avLst/>
          </a:prstGeom>
        </p:spPr>
        <p:txBody>
          <a:bodyPr wrap="square">
            <a:spAutoFit/>
          </a:bodyPr>
          <a:lstStyle/>
          <a:p>
            <a:r>
              <a:rPr lang="en-US" sz="2400" dirty="0" smtClean="0"/>
              <a:t>The Battle of Gettysburg took place on July 1-3, 1863 in and near the town of Gettysburg, Pennsylvania. This battle was one of the most important battles of the Civil War for the North. Robert E. Lee had invaded the North and was trying to defeat the Union Army once and for all. However, the Union Army held him off and sent him retreating. This was a major turning point in the war</a:t>
            </a:r>
            <a:r>
              <a:rPr lang="en-US" sz="2400" dirty="0" smtClean="0"/>
              <a:t>.  Four months later at the opening of the Soldiers' National Cemetery in </a:t>
            </a:r>
            <a:r>
              <a:rPr lang="en-US" sz="2400" dirty="0" smtClean="0"/>
              <a:t>G</a:t>
            </a:r>
            <a:r>
              <a:rPr lang="en-US" sz="2400" dirty="0" smtClean="0"/>
              <a:t>ettysburg, PA, President Lincoln then presented his famous speech the </a:t>
            </a:r>
            <a:r>
              <a:rPr lang="en-US" sz="2400" dirty="0" smtClean="0">
                <a:hlinkClick r:id="rId3"/>
              </a:rPr>
              <a:t>Gettysburg Address</a:t>
            </a:r>
            <a:r>
              <a:rPr lang="en-US" sz="2400" dirty="0" smtClean="0"/>
              <a:t>. </a:t>
            </a:r>
            <a:endParaRPr lang="en-US" sz="2400" dirty="0"/>
          </a:p>
        </p:txBody>
      </p:sp>
      <p:pic>
        <p:nvPicPr>
          <p:cNvPr id="24580" name="Picture 4" descr="http://pics2.city-data.com/city/maps/fr4519.png"/>
          <p:cNvPicPr>
            <a:picLocks noChangeAspect="1" noChangeArrowheads="1"/>
          </p:cNvPicPr>
          <p:nvPr/>
        </p:nvPicPr>
        <p:blipFill>
          <a:blip r:embed="rId4" cstate="print"/>
          <a:srcRect t="40111" r="37915"/>
          <a:stretch>
            <a:fillRect/>
          </a:stretch>
        </p:blipFill>
        <p:spPr bwMode="auto">
          <a:xfrm>
            <a:off x="5708266" y="0"/>
            <a:ext cx="3435734" cy="2819400"/>
          </a:xfrm>
          <a:prstGeom prst="rect">
            <a:avLst/>
          </a:prstGeom>
          <a:noFill/>
        </p:spPr>
      </p:pic>
      <p:sp>
        <p:nvSpPr>
          <p:cNvPr id="7" name="Rectangle 6"/>
          <p:cNvSpPr/>
          <p:nvPr/>
        </p:nvSpPr>
        <p:spPr>
          <a:xfrm>
            <a:off x="0" y="0"/>
            <a:ext cx="6019800" cy="369332"/>
          </a:xfrm>
          <a:prstGeom prst="rect">
            <a:avLst/>
          </a:prstGeom>
          <a:solidFill>
            <a:srgbClr val="FFFF00"/>
          </a:solidFill>
        </p:spPr>
        <p:txBody>
          <a:bodyPr wrap="square">
            <a:spAutoFit/>
          </a:bodyPr>
          <a:lstStyle/>
          <a:p>
            <a:r>
              <a:rPr lang="en-US" b="1" i="1" u="sng" dirty="0" smtClean="0">
                <a:solidFill>
                  <a:srgbClr val="FF0000"/>
                </a:solidFill>
              </a:rPr>
              <a:t>Standard: Identify </a:t>
            </a:r>
            <a:r>
              <a:rPr lang="en-US" b="1" i="1" u="sng" dirty="0" smtClean="0">
                <a:solidFill>
                  <a:srgbClr val="FF0000"/>
                </a:solidFill>
              </a:rPr>
              <a:t>major battles and campaigns: </a:t>
            </a:r>
            <a:r>
              <a:rPr lang="en-US" b="1" i="1" u="sng" dirty="0" smtClean="0">
                <a:solidFill>
                  <a:srgbClr val="FF0000"/>
                </a:solidFill>
              </a:rPr>
              <a:t>Gettysburg</a:t>
            </a:r>
            <a:endParaRPr lang="en-US" b="1" i="1" u="sng"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nps.gov/history/history/online_books/civil_war_series/12/images/fig48.jpg"/>
          <p:cNvPicPr>
            <a:picLocks noChangeAspect="1" noChangeArrowheads="1"/>
          </p:cNvPicPr>
          <p:nvPr/>
        </p:nvPicPr>
        <p:blipFill>
          <a:blip r:embed="rId2" cstate="print"/>
          <a:srcRect/>
          <a:stretch>
            <a:fillRect/>
          </a:stretch>
        </p:blipFill>
        <p:spPr bwMode="auto">
          <a:xfrm>
            <a:off x="-1" y="304800"/>
            <a:ext cx="9214879" cy="3733800"/>
          </a:xfrm>
          <a:prstGeom prst="rect">
            <a:avLst/>
          </a:prstGeom>
          <a:noFill/>
        </p:spPr>
      </p:pic>
      <p:sp>
        <p:nvSpPr>
          <p:cNvPr id="6" name="Rectangle 5"/>
          <p:cNvSpPr/>
          <p:nvPr/>
        </p:nvSpPr>
        <p:spPr>
          <a:xfrm>
            <a:off x="4876800" y="381000"/>
            <a:ext cx="4267200" cy="646331"/>
          </a:xfrm>
          <a:prstGeom prst="rect">
            <a:avLst/>
          </a:prstGeom>
        </p:spPr>
        <p:txBody>
          <a:bodyPr wrap="square">
            <a:spAutoFit/>
          </a:bodyPr>
          <a:lstStyle/>
          <a:p>
            <a:pPr algn="ctr"/>
            <a:r>
              <a:rPr lang="en-US" sz="3600" dirty="0" smtClean="0"/>
              <a:t>The Atlanta Campaign</a:t>
            </a:r>
            <a:endParaRPr lang="en-US" sz="3600" dirty="0"/>
          </a:p>
        </p:txBody>
      </p:sp>
      <p:sp>
        <p:nvSpPr>
          <p:cNvPr id="7" name="Rectangle 6"/>
          <p:cNvSpPr/>
          <p:nvPr/>
        </p:nvSpPr>
        <p:spPr>
          <a:xfrm>
            <a:off x="0" y="4057233"/>
            <a:ext cx="9144000" cy="2800767"/>
          </a:xfrm>
          <a:prstGeom prst="rect">
            <a:avLst/>
          </a:prstGeom>
        </p:spPr>
        <p:txBody>
          <a:bodyPr wrap="square">
            <a:spAutoFit/>
          </a:bodyPr>
          <a:lstStyle/>
          <a:p>
            <a:r>
              <a:rPr lang="en-US" sz="2800" dirty="0" smtClean="0"/>
              <a:t>General Sherman </a:t>
            </a:r>
            <a:r>
              <a:rPr lang="en-US" sz="2800" dirty="0" smtClean="0"/>
              <a:t>surrounded Atlanta and planned </a:t>
            </a:r>
            <a:r>
              <a:rPr lang="en-US" sz="2800" dirty="0" smtClean="0"/>
              <a:t>to capture the city by cutting its railroads and starving General Hood out</a:t>
            </a:r>
            <a:r>
              <a:rPr lang="en-US" sz="2800" dirty="0" smtClean="0"/>
              <a:t>.</a:t>
            </a:r>
          </a:p>
          <a:p>
            <a:endParaRPr lang="en-US" sz="800" dirty="0" smtClean="0"/>
          </a:p>
          <a:p>
            <a:r>
              <a:rPr lang="en-US" sz="2800" dirty="0" smtClean="0"/>
              <a:t>Atlanta was a major </a:t>
            </a:r>
            <a:r>
              <a:rPr lang="en-US" sz="2800" dirty="0" smtClean="0"/>
              <a:t>industrial center of the South burned by William T. Sherman, who then began his "March to the Sea," carving a 60-mile-wide path of destruction on his way to Savannah. </a:t>
            </a:r>
            <a:endParaRPr lang="en-US" sz="2800" dirty="0"/>
          </a:p>
        </p:txBody>
      </p:sp>
      <p:sp>
        <p:nvSpPr>
          <p:cNvPr id="8" name="Rectangle 7"/>
          <p:cNvSpPr/>
          <p:nvPr/>
        </p:nvSpPr>
        <p:spPr>
          <a:xfrm>
            <a:off x="0" y="0"/>
            <a:ext cx="7010400" cy="369332"/>
          </a:xfrm>
          <a:prstGeom prst="rect">
            <a:avLst/>
          </a:prstGeom>
          <a:solidFill>
            <a:srgbClr val="FFFF00"/>
          </a:solidFill>
        </p:spPr>
        <p:txBody>
          <a:bodyPr wrap="square">
            <a:spAutoFit/>
          </a:bodyPr>
          <a:lstStyle/>
          <a:p>
            <a:r>
              <a:rPr lang="en-US" b="1" i="1" u="sng" dirty="0" smtClean="0">
                <a:solidFill>
                  <a:srgbClr val="FF0000"/>
                </a:solidFill>
              </a:rPr>
              <a:t>Standard: Identify </a:t>
            </a:r>
            <a:r>
              <a:rPr lang="en-US" b="1" i="1" u="sng" dirty="0" smtClean="0">
                <a:solidFill>
                  <a:srgbClr val="FF0000"/>
                </a:solidFill>
              </a:rPr>
              <a:t>major battles and campaigns: </a:t>
            </a:r>
            <a:r>
              <a:rPr lang="en-US" b="1" i="1" u="sng" dirty="0" smtClean="0">
                <a:solidFill>
                  <a:srgbClr val="FF0000"/>
                </a:solidFill>
              </a:rPr>
              <a:t>The Atlanta Campaign</a:t>
            </a:r>
            <a:endParaRPr lang="en-US" b="1" i="1" u="sng"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953000"/>
            <a:ext cx="9144000" cy="1938992"/>
          </a:xfrm>
          <a:prstGeom prst="rect">
            <a:avLst/>
          </a:prstGeom>
        </p:spPr>
        <p:txBody>
          <a:bodyPr wrap="square">
            <a:spAutoFit/>
          </a:bodyPr>
          <a:lstStyle/>
          <a:p>
            <a:r>
              <a:rPr lang="en-US" sz="2400" dirty="0" smtClean="0"/>
              <a:t>On August 20, 1864, U.S. General Judson Kilpatrick's cavalry raid escalated at the Nash Farm when 4, 700 Federal cavalry charged and broke through the Texans. This was the largest cavalry breakthrough saber charge in Georgia's history. Nash Farm was also the site of Confederate Gen. Stephen D. Lee's campsite in September 1864.</a:t>
            </a:r>
            <a:endParaRPr lang="en-US" sz="2400" dirty="0"/>
          </a:p>
        </p:txBody>
      </p:sp>
      <p:pic>
        <p:nvPicPr>
          <p:cNvPr id="29700" name="Picture 4" descr="http://www.civilwaralbum.com/atlanta/2014/2014nash1.jpg"/>
          <p:cNvPicPr>
            <a:picLocks noChangeAspect="1" noChangeArrowheads="1"/>
          </p:cNvPicPr>
          <p:nvPr/>
        </p:nvPicPr>
        <p:blipFill>
          <a:blip r:embed="rId2" cstate="print"/>
          <a:srcRect/>
          <a:stretch>
            <a:fillRect/>
          </a:stretch>
        </p:blipFill>
        <p:spPr bwMode="auto">
          <a:xfrm>
            <a:off x="0" y="0"/>
            <a:ext cx="9144000" cy="4886326"/>
          </a:xfrm>
          <a:prstGeom prst="rect">
            <a:avLst/>
          </a:prstGeom>
          <a:noFill/>
        </p:spPr>
      </p:pic>
      <p:sp>
        <p:nvSpPr>
          <p:cNvPr id="5" name="Rectangle 4"/>
          <p:cNvSpPr/>
          <p:nvPr/>
        </p:nvSpPr>
        <p:spPr>
          <a:xfrm>
            <a:off x="6172200" y="0"/>
            <a:ext cx="2971800" cy="1015663"/>
          </a:xfrm>
          <a:prstGeom prst="rect">
            <a:avLst/>
          </a:prstGeom>
          <a:solidFill>
            <a:schemeClr val="bg1"/>
          </a:solidFill>
        </p:spPr>
        <p:txBody>
          <a:bodyPr wrap="square">
            <a:spAutoFit/>
          </a:bodyPr>
          <a:lstStyle/>
          <a:p>
            <a:pPr algn="ctr"/>
            <a:r>
              <a:rPr lang="en-US" sz="2000" b="1" dirty="0" smtClean="0"/>
              <a:t>Nash Farm Battlefield</a:t>
            </a:r>
          </a:p>
          <a:p>
            <a:pPr algn="ctr"/>
            <a:r>
              <a:rPr lang="en-US" sz="2000" b="1" dirty="0" smtClean="0"/>
              <a:t>100 Babbs Mill Road</a:t>
            </a:r>
            <a:br>
              <a:rPr lang="en-US" sz="2000" b="1" dirty="0" smtClean="0"/>
            </a:br>
            <a:r>
              <a:rPr lang="en-US" sz="2000" b="1" dirty="0" smtClean="0"/>
              <a:t>Hampton, GA 30228, USA </a:t>
            </a:r>
            <a:endParaRPr lang="en-US"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369332"/>
          </a:xfrm>
          <a:prstGeom prst="rect">
            <a:avLst/>
          </a:prstGeom>
        </p:spPr>
        <p:txBody>
          <a:bodyPr>
            <a:spAutoFit/>
          </a:bodyPr>
          <a:lstStyle/>
          <a:p>
            <a:r>
              <a:rPr lang="en-US" dirty="0" smtClean="0"/>
              <a:t>Sherman’s March to the Sea, </a:t>
            </a:r>
            <a:endParaRPr lang="en-US" dirty="0"/>
          </a:p>
        </p:txBody>
      </p:sp>
      <p:sp>
        <p:nvSpPr>
          <p:cNvPr id="4" name="Rectangle 3"/>
          <p:cNvSpPr/>
          <p:nvPr/>
        </p:nvSpPr>
        <p:spPr>
          <a:xfrm>
            <a:off x="0" y="4272677"/>
            <a:ext cx="9144000" cy="2677656"/>
          </a:xfrm>
          <a:prstGeom prst="rect">
            <a:avLst/>
          </a:prstGeom>
        </p:spPr>
        <p:txBody>
          <a:bodyPr wrap="square">
            <a:spAutoFit/>
          </a:bodyPr>
          <a:lstStyle/>
          <a:p>
            <a:r>
              <a:rPr lang="en-US" sz="2800" dirty="0" smtClean="0"/>
              <a:t>General Sherman's march through the state of Georgia from Atlanta to Savannah was one of the most devastating blows to the South in the American Civil War. Not only did he take control of Atlanta, a major railroad hub, and Savannah, a major sea port, but he </a:t>
            </a:r>
            <a:r>
              <a:rPr lang="en-US" sz="2800" dirty="0" smtClean="0"/>
              <a:t>laid to waste </a:t>
            </a:r>
            <a:r>
              <a:rPr lang="en-US" sz="2800" dirty="0" smtClean="0"/>
              <a:t>the land between Atlanta and </a:t>
            </a:r>
            <a:r>
              <a:rPr lang="en-US" sz="2800" dirty="0" smtClean="0"/>
              <a:t>Savannah, </a:t>
            </a:r>
            <a:r>
              <a:rPr lang="en-US" sz="2800" dirty="0" smtClean="0"/>
              <a:t>destroying all that was in his path. </a:t>
            </a:r>
            <a:endParaRPr lang="en-US" sz="2800" dirty="0"/>
          </a:p>
        </p:txBody>
      </p:sp>
      <p:pic>
        <p:nvPicPr>
          <p:cNvPr id="26632" name="Picture 8" descr="http://www.cosmeo.com/images/pictures/player/ef6c0ea6-cad4-f53c-f8f14ef55f09d44d.jpg"/>
          <p:cNvPicPr>
            <a:picLocks noChangeAspect="1" noChangeArrowheads="1"/>
          </p:cNvPicPr>
          <p:nvPr/>
        </p:nvPicPr>
        <p:blipFill>
          <a:blip r:embed="rId2" cstate="print"/>
          <a:srcRect/>
          <a:stretch>
            <a:fillRect/>
          </a:stretch>
        </p:blipFill>
        <p:spPr bwMode="auto">
          <a:xfrm>
            <a:off x="3200400" y="0"/>
            <a:ext cx="5943600" cy="4267200"/>
          </a:xfrm>
          <a:prstGeom prst="rect">
            <a:avLst/>
          </a:prstGeom>
          <a:noFill/>
        </p:spPr>
      </p:pic>
      <p:pic>
        <p:nvPicPr>
          <p:cNvPr id="26634" name="Picture 10" descr="http://www.stripes.com/polopoly_fs/1.157237.1318020648%21/image/3229200540.jpg_gen/derivatives/landscape_804/3229200540.jpg"/>
          <p:cNvPicPr>
            <a:picLocks noChangeAspect="1" noChangeArrowheads="1"/>
          </p:cNvPicPr>
          <p:nvPr/>
        </p:nvPicPr>
        <p:blipFill>
          <a:blip r:embed="rId3" cstate="print"/>
          <a:srcRect l="17312" r="6517"/>
          <a:stretch>
            <a:fillRect/>
          </a:stretch>
        </p:blipFill>
        <p:spPr bwMode="auto">
          <a:xfrm>
            <a:off x="0" y="0"/>
            <a:ext cx="3352800" cy="4267200"/>
          </a:xfrm>
          <a:prstGeom prst="rect">
            <a:avLst/>
          </a:prstGeom>
          <a:noFill/>
        </p:spPr>
      </p:pic>
      <p:sp>
        <p:nvSpPr>
          <p:cNvPr id="6" name="Rectangle 5"/>
          <p:cNvSpPr/>
          <p:nvPr/>
        </p:nvSpPr>
        <p:spPr>
          <a:xfrm>
            <a:off x="0" y="0"/>
            <a:ext cx="7543800" cy="369332"/>
          </a:xfrm>
          <a:prstGeom prst="rect">
            <a:avLst/>
          </a:prstGeom>
          <a:solidFill>
            <a:srgbClr val="FFFF00"/>
          </a:solidFill>
        </p:spPr>
        <p:txBody>
          <a:bodyPr wrap="square">
            <a:spAutoFit/>
          </a:bodyPr>
          <a:lstStyle/>
          <a:p>
            <a:r>
              <a:rPr lang="en-US" b="1" i="1" u="sng" dirty="0" smtClean="0">
                <a:solidFill>
                  <a:srgbClr val="FF0000"/>
                </a:solidFill>
              </a:rPr>
              <a:t>Standard: Identify </a:t>
            </a:r>
            <a:r>
              <a:rPr lang="en-US" b="1" i="1" u="sng" dirty="0" smtClean="0">
                <a:solidFill>
                  <a:srgbClr val="FF0000"/>
                </a:solidFill>
              </a:rPr>
              <a:t>major battles and campaigns: </a:t>
            </a:r>
            <a:r>
              <a:rPr lang="en-US" b="1" i="1" u="sng" dirty="0" smtClean="0">
                <a:solidFill>
                  <a:srgbClr val="FF0000"/>
                </a:solidFill>
              </a:rPr>
              <a:t>Sherman’s march to the sea</a:t>
            </a:r>
            <a:endParaRPr lang="en-US" b="1" i="1" u="sng"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971391" cy="369332"/>
          </a:xfrm>
          <a:prstGeom prst="rect">
            <a:avLst/>
          </a:prstGeom>
        </p:spPr>
        <p:txBody>
          <a:bodyPr wrap="none">
            <a:spAutoFit/>
          </a:bodyPr>
          <a:lstStyle/>
          <a:p>
            <a:r>
              <a:rPr lang="en-US" dirty="0" smtClean="0"/>
              <a:t>and Appomattox Court House</a:t>
            </a:r>
            <a:endParaRPr lang="en-US" dirty="0"/>
          </a:p>
        </p:txBody>
      </p:sp>
      <p:pic>
        <p:nvPicPr>
          <p:cNvPr id="23554" name="Picture 2" descr="http://cdn.history.com/sites/2/2013/11/Appomattox_Court_House-Hero-H.jpeg"/>
          <p:cNvPicPr>
            <a:picLocks noChangeAspect="1" noChangeArrowheads="1"/>
          </p:cNvPicPr>
          <p:nvPr/>
        </p:nvPicPr>
        <p:blipFill>
          <a:blip r:embed="rId2" cstate="print"/>
          <a:srcRect/>
          <a:stretch>
            <a:fillRect/>
          </a:stretch>
        </p:blipFill>
        <p:spPr bwMode="auto">
          <a:xfrm>
            <a:off x="0" y="0"/>
            <a:ext cx="9144000" cy="2971800"/>
          </a:xfrm>
          <a:prstGeom prst="rect">
            <a:avLst/>
          </a:prstGeom>
          <a:noFill/>
        </p:spPr>
      </p:pic>
      <p:pic>
        <p:nvPicPr>
          <p:cNvPr id="23558" name="Picture 6" descr="http://pix.epodunk.com/locatorMaps/va/VA_25296.gif"/>
          <p:cNvPicPr>
            <a:picLocks noChangeAspect="1" noChangeArrowheads="1"/>
          </p:cNvPicPr>
          <p:nvPr/>
        </p:nvPicPr>
        <p:blipFill>
          <a:blip r:embed="rId3" cstate="print"/>
          <a:srcRect l="54000" t="32000" r="8000" b="38526"/>
          <a:stretch>
            <a:fillRect/>
          </a:stretch>
        </p:blipFill>
        <p:spPr bwMode="auto">
          <a:xfrm>
            <a:off x="5214257" y="2971800"/>
            <a:ext cx="3929743" cy="1905000"/>
          </a:xfrm>
          <a:prstGeom prst="rect">
            <a:avLst/>
          </a:prstGeom>
          <a:noFill/>
        </p:spPr>
      </p:pic>
      <p:sp>
        <p:nvSpPr>
          <p:cNvPr id="7" name="Rectangle 6"/>
          <p:cNvSpPr/>
          <p:nvPr/>
        </p:nvSpPr>
        <p:spPr>
          <a:xfrm>
            <a:off x="0" y="3048000"/>
            <a:ext cx="5257800" cy="3693319"/>
          </a:xfrm>
          <a:prstGeom prst="rect">
            <a:avLst/>
          </a:prstGeom>
        </p:spPr>
        <p:txBody>
          <a:bodyPr wrap="square">
            <a:spAutoFit/>
          </a:bodyPr>
          <a:lstStyle/>
          <a:p>
            <a:r>
              <a:rPr lang="en-US" sz="2600" b="1" dirty="0" smtClean="0"/>
              <a:t>On April 9, 1865</a:t>
            </a:r>
            <a:r>
              <a:rPr lang="en-US" sz="2600" dirty="0" smtClean="0"/>
              <a:t> after four years of Civil War, approximately 630,000 deaths and over 1 million casualties, General Robert E. Lee surrendered the Confederate Army of Northern Virginia to Lieutenant General Ulysses S. Grant, at the home of Wilmer and Virginia McLean in the rural town of Appomattox Court House, </a:t>
            </a:r>
            <a:r>
              <a:rPr lang="en-US" sz="2600" dirty="0" smtClean="0"/>
              <a:t>Virginia.</a:t>
            </a:r>
            <a:endParaRPr lang="en-US" sz="2600" dirty="0"/>
          </a:p>
        </p:txBody>
      </p:sp>
      <p:sp>
        <p:nvSpPr>
          <p:cNvPr id="6" name="Rectangle 5"/>
          <p:cNvSpPr/>
          <p:nvPr/>
        </p:nvSpPr>
        <p:spPr>
          <a:xfrm>
            <a:off x="0" y="0"/>
            <a:ext cx="7543800" cy="369332"/>
          </a:xfrm>
          <a:prstGeom prst="rect">
            <a:avLst/>
          </a:prstGeom>
          <a:solidFill>
            <a:srgbClr val="FFFF00"/>
          </a:solidFill>
        </p:spPr>
        <p:txBody>
          <a:bodyPr wrap="square">
            <a:spAutoFit/>
          </a:bodyPr>
          <a:lstStyle/>
          <a:p>
            <a:r>
              <a:rPr lang="en-US" b="1" i="1" u="sng" dirty="0" smtClean="0">
                <a:solidFill>
                  <a:srgbClr val="FF0000"/>
                </a:solidFill>
              </a:rPr>
              <a:t>Standard: Identify </a:t>
            </a:r>
            <a:r>
              <a:rPr lang="en-US" b="1" i="1" u="sng" dirty="0" smtClean="0">
                <a:solidFill>
                  <a:srgbClr val="FF0000"/>
                </a:solidFill>
              </a:rPr>
              <a:t>major battles and campaigns: Appomattox Court House</a:t>
            </a:r>
            <a:endParaRPr lang="en-US" b="1" i="1" u="sng"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questgarden.com/106/00/8/100701071330/images/surrender.jpg"/>
          <p:cNvPicPr>
            <a:picLocks noChangeAspect="1" noChangeArrowheads="1"/>
          </p:cNvPicPr>
          <p:nvPr/>
        </p:nvPicPr>
        <p:blipFill>
          <a:blip r:embed="rId2" cstate="print"/>
          <a:srcRect/>
          <a:stretch>
            <a:fillRect/>
          </a:stretch>
        </p:blipFill>
        <p:spPr bwMode="auto">
          <a:xfrm>
            <a:off x="4469294" y="0"/>
            <a:ext cx="4674705" cy="3886200"/>
          </a:xfrm>
          <a:prstGeom prst="rect">
            <a:avLst/>
          </a:prstGeom>
          <a:noFill/>
        </p:spPr>
      </p:pic>
      <p:sp>
        <p:nvSpPr>
          <p:cNvPr id="3" name="Rectangle 2"/>
          <p:cNvSpPr/>
          <p:nvPr/>
        </p:nvSpPr>
        <p:spPr>
          <a:xfrm>
            <a:off x="0" y="304800"/>
            <a:ext cx="4495800" cy="4154984"/>
          </a:xfrm>
          <a:prstGeom prst="rect">
            <a:avLst/>
          </a:prstGeom>
        </p:spPr>
        <p:txBody>
          <a:bodyPr wrap="square">
            <a:spAutoFit/>
          </a:bodyPr>
          <a:lstStyle/>
          <a:p>
            <a:r>
              <a:rPr lang="en-US" sz="2400" dirty="0" smtClean="0"/>
              <a:t>Grant presented </a:t>
            </a:r>
            <a:r>
              <a:rPr lang="en-US" sz="2400" dirty="0" smtClean="0"/>
              <a:t>Lee favorable terms of surrender: allowing the men to return to their homes and letting the officers, cavalrymen, and artillerymen keep their swords and horses if the men agreed to lay down their arms and abide by federal law. Grant even supplied food to the </a:t>
            </a:r>
            <a:r>
              <a:rPr lang="en-US" sz="2400" dirty="0" smtClean="0"/>
              <a:t>Rebels, </a:t>
            </a:r>
            <a:r>
              <a:rPr lang="en-US" sz="2400" dirty="0" smtClean="0"/>
              <a:t>who were desperately low on rations.</a:t>
            </a:r>
          </a:p>
          <a:p>
            <a:endParaRPr lang="en-US" sz="2400" dirty="0"/>
          </a:p>
        </p:txBody>
      </p:sp>
      <p:sp>
        <p:nvSpPr>
          <p:cNvPr id="4" name="Rectangle 3"/>
          <p:cNvSpPr/>
          <p:nvPr/>
        </p:nvSpPr>
        <p:spPr>
          <a:xfrm>
            <a:off x="0" y="4038600"/>
            <a:ext cx="9144000" cy="2677656"/>
          </a:xfrm>
          <a:prstGeom prst="rect">
            <a:avLst/>
          </a:prstGeom>
        </p:spPr>
        <p:txBody>
          <a:bodyPr wrap="square">
            <a:spAutoFit/>
          </a:bodyPr>
          <a:lstStyle/>
          <a:p>
            <a:r>
              <a:rPr lang="en-US" sz="2400" dirty="0" smtClean="0"/>
              <a:t>Grant's </a:t>
            </a:r>
            <a:r>
              <a:rPr lang="en-US" sz="2400" dirty="0" smtClean="0"/>
              <a:t>leniency – together with Lee's reluctance to risk a guerrilla war – can be partially credited for the relative peacefulness of the Reconstruction</a:t>
            </a:r>
            <a:r>
              <a:rPr lang="en-US" sz="2400" dirty="0" smtClean="0"/>
              <a:t>.  As </a:t>
            </a:r>
            <a:r>
              <a:rPr lang="en-US" sz="2400" dirty="0" smtClean="0"/>
              <a:t>ranks of Confederate soldiers came forward to hand over their weapons and flags, </a:t>
            </a:r>
            <a:r>
              <a:rPr lang="en-US" sz="2400" dirty="0" smtClean="0"/>
              <a:t>Union General Chamberlain </a:t>
            </a:r>
            <a:r>
              <a:rPr lang="en-US" sz="2400" dirty="0" smtClean="0"/>
              <a:t>ordered his men to salute their defeated adversaries as a gesture of respect.  Other witnesses also reported that interactions between Yankees and Rebels were almost entirely kind and friendly</a:t>
            </a:r>
            <a:r>
              <a:rPr lang="en-US" sz="2400" dirty="0" smtClean="0"/>
              <a:t>.</a:t>
            </a:r>
            <a:endParaRPr lang="en-US" sz="2400" dirty="0"/>
          </a:p>
        </p:txBody>
      </p:sp>
      <p:sp>
        <p:nvSpPr>
          <p:cNvPr id="5" name="Rectangle 4"/>
          <p:cNvSpPr/>
          <p:nvPr/>
        </p:nvSpPr>
        <p:spPr>
          <a:xfrm>
            <a:off x="0" y="0"/>
            <a:ext cx="7543800" cy="369332"/>
          </a:xfrm>
          <a:prstGeom prst="rect">
            <a:avLst/>
          </a:prstGeom>
          <a:solidFill>
            <a:srgbClr val="FFFF00"/>
          </a:solidFill>
        </p:spPr>
        <p:txBody>
          <a:bodyPr wrap="square">
            <a:spAutoFit/>
          </a:bodyPr>
          <a:lstStyle/>
          <a:p>
            <a:r>
              <a:rPr lang="en-US" b="1" i="1" u="sng" dirty="0" smtClean="0">
                <a:solidFill>
                  <a:srgbClr val="FF0000"/>
                </a:solidFill>
              </a:rPr>
              <a:t>Standard: Identify </a:t>
            </a:r>
            <a:r>
              <a:rPr lang="en-US" b="1" i="1" u="sng" dirty="0" smtClean="0">
                <a:solidFill>
                  <a:srgbClr val="FF0000"/>
                </a:solidFill>
              </a:rPr>
              <a:t>major battles and campaigns: Appomattox Court House</a:t>
            </a:r>
            <a:endParaRPr lang="en-US" b="1" i="1" u="sng"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876800" cy="369332"/>
          </a:xfrm>
          <a:prstGeom prst="rect">
            <a:avLst/>
          </a:prstGeom>
          <a:solidFill>
            <a:srgbClr val="FFFF00"/>
          </a:solidFill>
        </p:spPr>
        <p:txBody>
          <a:bodyPr wrap="square">
            <a:spAutoFit/>
          </a:bodyPr>
          <a:lstStyle/>
          <a:p>
            <a:r>
              <a:rPr lang="en-US" b="1" i="1" u="sng" dirty="0" smtClean="0">
                <a:solidFill>
                  <a:srgbClr val="FF0000"/>
                </a:solidFill>
              </a:rPr>
              <a:t>Standard: Describe </a:t>
            </a:r>
            <a:r>
              <a:rPr lang="en-US" b="1" i="1" u="sng" dirty="0" smtClean="0">
                <a:solidFill>
                  <a:srgbClr val="FF0000"/>
                </a:solidFill>
              </a:rPr>
              <a:t>the roles of Abraham </a:t>
            </a:r>
            <a:r>
              <a:rPr lang="en-US" b="1" i="1" u="sng" dirty="0" smtClean="0">
                <a:solidFill>
                  <a:srgbClr val="FF0000"/>
                </a:solidFill>
              </a:rPr>
              <a:t>Lincoln </a:t>
            </a:r>
            <a:endParaRPr lang="en-US" b="1" i="1" u="sng" dirty="0">
              <a:solidFill>
                <a:srgbClr val="FF0000"/>
              </a:solidFill>
            </a:endParaRPr>
          </a:p>
        </p:txBody>
      </p:sp>
      <p:sp>
        <p:nvSpPr>
          <p:cNvPr id="4" name="Rectangle 3"/>
          <p:cNvSpPr/>
          <p:nvPr/>
        </p:nvSpPr>
        <p:spPr>
          <a:xfrm>
            <a:off x="0" y="457200"/>
            <a:ext cx="5791200" cy="4154984"/>
          </a:xfrm>
          <a:prstGeom prst="rect">
            <a:avLst/>
          </a:prstGeom>
        </p:spPr>
        <p:txBody>
          <a:bodyPr wrap="square">
            <a:spAutoFit/>
          </a:bodyPr>
          <a:lstStyle/>
          <a:p>
            <a:r>
              <a:rPr lang="en-US" sz="2400" dirty="0" smtClean="0"/>
              <a:t>Abraham Lincoln was the </a:t>
            </a:r>
            <a:r>
              <a:rPr lang="en-US" sz="2400" b="1" dirty="0" smtClean="0"/>
              <a:t>16th President</a:t>
            </a:r>
            <a:r>
              <a:rPr lang="en-US" sz="2400" dirty="0" smtClean="0"/>
              <a:t> of the United States</a:t>
            </a:r>
            <a:r>
              <a:rPr lang="en-US" sz="2400" dirty="0" smtClean="0"/>
              <a:t>.</a:t>
            </a:r>
          </a:p>
          <a:p>
            <a:endParaRPr lang="en-US" sz="2400" dirty="0" smtClean="0"/>
          </a:p>
          <a:p>
            <a:r>
              <a:rPr lang="en-US" sz="2400" dirty="0" smtClean="0"/>
              <a:t>Member of the newly formed Republican party.</a:t>
            </a:r>
          </a:p>
          <a:p>
            <a:endParaRPr lang="en-US" sz="2400" dirty="0" smtClean="0"/>
          </a:p>
          <a:p>
            <a:r>
              <a:rPr lang="en-US" sz="2400" dirty="0" smtClean="0"/>
              <a:t>Famous speech: The </a:t>
            </a:r>
            <a:r>
              <a:rPr lang="en-US" sz="2400" dirty="0" smtClean="0">
                <a:hlinkClick r:id="rId2"/>
              </a:rPr>
              <a:t>Gettysburg Address</a:t>
            </a:r>
            <a:endParaRPr lang="en-US" sz="2400" dirty="0" smtClean="0"/>
          </a:p>
          <a:p>
            <a:r>
              <a:rPr lang="en-US" sz="2400" dirty="0" smtClean="0"/>
              <a:t> </a:t>
            </a:r>
          </a:p>
          <a:p>
            <a:r>
              <a:rPr lang="en-US" sz="2400" dirty="0" smtClean="0"/>
              <a:t>Issued </a:t>
            </a:r>
            <a:r>
              <a:rPr lang="en-US" sz="2400" dirty="0" smtClean="0"/>
              <a:t>the Emancipation Proclamation that declared forever free those slaves within the Confederacy</a:t>
            </a:r>
            <a:r>
              <a:rPr lang="en-US" sz="2400" dirty="0" smtClean="0"/>
              <a:t>.</a:t>
            </a:r>
            <a:endParaRPr lang="en-US" sz="2400" dirty="0" smtClean="0"/>
          </a:p>
        </p:txBody>
      </p:sp>
      <p:pic>
        <p:nvPicPr>
          <p:cNvPr id="35846" name="Picture 6" descr="http://www.alcwrt.org/images/lincoln_abraham_photograph.jpg"/>
          <p:cNvPicPr>
            <a:picLocks noChangeAspect="1" noChangeArrowheads="1"/>
          </p:cNvPicPr>
          <p:nvPr/>
        </p:nvPicPr>
        <p:blipFill>
          <a:blip r:embed="rId3" cstate="print"/>
          <a:srcRect/>
          <a:stretch>
            <a:fillRect/>
          </a:stretch>
        </p:blipFill>
        <p:spPr bwMode="auto">
          <a:xfrm>
            <a:off x="5750942" y="-1"/>
            <a:ext cx="3393057" cy="4495801"/>
          </a:xfrm>
          <a:prstGeom prst="rect">
            <a:avLst/>
          </a:prstGeom>
          <a:noFill/>
        </p:spPr>
      </p:pic>
      <p:sp>
        <p:nvSpPr>
          <p:cNvPr id="11" name="Rectangle 10"/>
          <p:cNvSpPr/>
          <p:nvPr/>
        </p:nvSpPr>
        <p:spPr>
          <a:xfrm>
            <a:off x="0" y="5288340"/>
            <a:ext cx="9144000" cy="1569660"/>
          </a:xfrm>
          <a:prstGeom prst="rect">
            <a:avLst/>
          </a:prstGeom>
        </p:spPr>
        <p:txBody>
          <a:bodyPr wrap="square">
            <a:spAutoFit/>
          </a:bodyPr>
          <a:lstStyle/>
          <a:p>
            <a:r>
              <a:rPr lang="en-US" sz="2400" b="1" dirty="0" smtClean="0"/>
              <a:t>Abraham Lincoln</a:t>
            </a:r>
            <a:r>
              <a:rPr lang="en-US" sz="2400" dirty="0" smtClean="0"/>
              <a:t> is remembered for his vital role as the leader in preserving the Union during the </a:t>
            </a:r>
            <a:r>
              <a:rPr lang="en-US" sz="2400" b="1" dirty="0" smtClean="0"/>
              <a:t>Civil War</a:t>
            </a:r>
            <a:r>
              <a:rPr lang="en-US" sz="2400" dirty="0" smtClean="0"/>
              <a:t> and beginning the process (Emancipation Proclamation) that led to the end of slavery in the United States.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history.com/images/media/slideshow/civil-war-union-military-leaders/abraham-lincoln-at-sharpsburg.jpg"/>
          <p:cNvPicPr>
            <a:picLocks noChangeAspect="1" noChangeArrowheads="1"/>
          </p:cNvPicPr>
          <p:nvPr/>
        </p:nvPicPr>
        <p:blipFill>
          <a:blip r:embed="rId2" cstate="print"/>
          <a:srcRect/>
          <a:stretch>
            <a:fillRect/>
          </a:stretch>
        </p:blipFill>
        <p:spPr bwMode="auto">
          <a:xfrm>
            <a:off x="1" y="1"/>
            <a:ext cx="5410200" cy="3684302"/>
          </a:xfrm>
          <a:prstGeom prst="rect">
            <a:avLst/>
          </a:prstGeom>
          <a:noFill/>
        </p:spPr>
      </p:pic>
      <p:pic>
        <p:nvPicPr>
          <p:cNvPr id="3" name="Picture 2" descr="http://thelegalgeeks.com/blog/wp-content/uploads/2012/07/IMG_5061.jpg"/>
          <p:cNvPicPr>
            <a:picLocks noChangeAspect="1" noChangeArrowheads="1"/>
          </p:cNvPicPr>
          <p:nvPr/>
        </p:nvPicPr>
        <p:blipFill>
          <a:blip r:embed="rId3" cstate="print"/>
          <a:srcRect/>
          <a:stretch>
            <a:fillRect/>
          </a:stretch>
        </p:blipFill>
        <p:spPr bwMode="auto">
          <a:xfrm>
            <a:off x="5143502" y="457200"/>
            <a:ext cx="4000498" cy="2666999"/>
          </a:xfrm>
          <a:prstGeom prst="rect">
            <a:avLst/>
          </a:prstGeom>
          <a:noFill/>
        </p:spPr>
      </p:pic>
      <p:sp>
        <p:nvSpPr>
          <p:cNvPr id="4" name="Rectangle 3"/>
          <p:cNvSpPr/>
          <p:nvPr/>
        </p:nvSpPr>
        <p:spPr>
          <a:xfrm>
            <a:off x="0" y="3657600"/>
            <a:ext cx="9144000" cy="3170099"/>
          </a:xfrm>
          <a:prstGeom prst="rect">
            <a:avLst/>
          </a:prstGeom>
        </p:spPr>
        <p:txBody>
          <a:bodyPr wrap="square">
            <a:spAutoFit/>
          </a:bodyPr>
          <a:lstStyle/>
          <a:p>
            <a:r>
              <a:rPr lang="en-US" sz="2000" dirty="0" smtClean="0"/>
              <a:t>On November 6, 1860, Lincoln won the presidential election without the support of a single Southern state.  Talk of secession, bandied about since the 1830s, took on a serious new tone. The Civil War was not entirely caused by Lincoln’s election, but the election was one of the primary reasons the war broke out the following year.</a:t>
            </a:r>
          </a:p>
          <a:p>
            <a:r>
              <a:rPr lang="en-US" sz="2000" dirty="0" smtClean="0"/>
              <a:t>Lincoln’s decision to fight rather than to let the Southern states secede was not based on his feelings towards slavery.  Rather, he felt it was his sacred duty as President of the United States to preserve the Union at all costs.  His first inaugural address was an appeal to the rebellious states, seven of which had already seceded, to rejoin the nation.  His first draft of the speech ended with an ominous message: "Shall it be peace, or the sword?" </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jpeg;base64,/9j/4AAQSkZJRgABAQAAAQABAAD/2wCEAAkGBxQTEhQUExQWFRUXGB0aGBgYGBgcGBgcGRwYGB0cHhgcHCggGholHBgYITEhJykrLi4uGB8zODMsNygtLisBCgoKDg0OGxAQGywkICQsLC8sLCwsLCwsLCwsLCwsLCwsLCwsLCwsLCwsLCwsLCwsLCwsLCwsLCwsLCwsLCwsLP/AABEIAN0A5AMBIgACEQEDEQH/xAAcAAABBAMBAAAAAAAAAAAAAAAGAwQFBwABAgj/xABCEAACAQIEBAMFBgUDAwIHAAABAgMAEQQSITEFBkFREyJhMlJxgZEHFEKhsdEjYpLB8DNDclOC4STxFTRjk6Kywv/EABsBAAIDAQEBAAAAAAAAAAAAAAMEAAECBQYH/8QALBEAAgIBAwQCAgEDBQAAAAAAAAECAxEEEiEFMUFREyJhgRQjMqFCcbHR8P/aAAwDAQACEQMRAD8APGlua4kcjrTTEzZWrqPEX9aJgUcvA1lclqUWS3WusQRYkC1IRw7XrWMmBwW2pnxLGiGN5HNlRbk9v8Nh86ksFgWlbQWUbn9qc80cAWXAYiBB5mjNjuSy+YfmBQ96jLDCxqc0UVzLzxNiLpGTFFtZT5m+J3+VM+TcNhZJv/WzGKFBmIsTn/luDdSe9jtUFIhBIIsQSCDuCDYitKBpc2Hft66a0+64tBox2j3jvhCeQYcsYQ1kJJJI73PemGc9zRvzRyCuDwiztikdiQPDVTqWsQAb3BANzegd6HGMJRzHwbJTlnhbYvExwBlXOw1Zrabm3c22FSXPvKx4dOsXi+JnBceUrZb2F9dT8O1DmDxLRusiHK6kMpHQjUGlMfxCWbWWR5CL2LEm1zcgfOsSi88FjfMe9FvJXJMnEEmdJkTwgfK17lrXW/QKe/pQgKk+Fccnw4IhleMMbsF2JtbXuLdNqt15ZBlKpViLg2JFwbjTseoqQ5cwKYjExQyOyCRggZQGILaDQ7i9Rb11h5mRlZSVYG4I3B9DRml2KDL7SuWYcDOkcUhbMgYoQbr0ve+uYgn0qE4ULAnvTfDhppYVmY2YgZnJ0S5JsT03qXeNQSE9gE5b75b6flaubrp7alDvk7fQ6t1zn6M8SsElaIrK4+Eev3S9jjDYt4zmRmVh1BtU9geesXGRdxIOzAfqKGq3arUsAbdNXb/fFMs3h32iQPYTwmPuQcy/pf8AKivA46GcXhlVh2B1+m4+lUnwzhcs7ZYkLn02HxOwqVkGFwBDzTiacbQwNsf55BtY9BTFPySeIo8/1DQ6SpZ3YfruW80LDbWkZZCvtaep2+tUw32m4wy50KKn/TtmH9R1v60Y8ofaQcXNHh5YSrSGwKHMpsLm4O1dB0XQjlo83JRfYNhP5b1kWI70nxBVXyoN/wAqZQSGqj9lkWn9ZcE0sgNZTRH0rKmEa+RkZiJGQ5ZhmXpKB/8AuPwn1GlcqmXW+hqQxPUEXU1Ey4ZozePzoN4+3/E9PhW1lGHhvI9axHrQzzBzKuHOUWeTtfRfU/tSnMXFjFBmhBJJsW6x6fiHQ9qrlrkkkkkm5J60C/UqK2xO50npHz/1bO3g9HcEnDwROtrMinTa5GtPKq37LOZCrDCSHynWInoeq/DcirToMZ71kHrNNLT2uD/X+x5s+1Pgpw3EJbDyTfxV/wC72h8mvQeav37bOBiXBjED24Df4oxsdfQkGqEau3RLdVkSYpGHc5FzMWN8oJJJA3t1sAabmjz7NeacPgjKcSisAAYiI1aTMSVYBjsuUmhbmTFRy4qaSFFSJmORVXKAulvL0PU+pNRN5cccFEWKs9v/AIW3B7+GoxABkEXinxM1/Dvm3y9ctVgacYLAyTNljQu1ibAdFFz+VCnDPLIN6d8OwEk8ixQqXdtlFrn66U1p1w3GtDLHKls0bBlv3GxtRUnjgg95n5elwUvhTDWwIOmoP6a3HyqJj3F6f8Z4pLiZDLM2aRrXa1r20qPXeqcWsZIEvFJ2lxELthysIjUpGNAYlvex+Nzep3iPBB4YxGGfxsOd2HtRn3XHT41Icio2NdWlVQqxiCNQLDIoOaw9SagJeYkwOLb7griIErLFK10ltoRl6W1sd6Qtq+XMfKHdHrJaWW5dmNB610IrkAak7CpPjnFsB4fj4cXeTT7uw0ibS5Pde1QvDOamgRskamZj5ZTvGP5V2vSkNBZM9BPrtK7Jvgmhy/OoDOoiU7GRgnzsTeu3xWAw4u7ti5OiR3WIG3VzqflTbkrg0nE8UfvBeSMA+JIW8ykg5bE9bjapbnjkCHh2CaVfEndnVc5sFiXe5A6nQX2uaY/h1VzSbyzk3dZ1Fqaj9UR/CONnHzLhZZnwkMllRMOq5L9A9/M1+96MuZPs0hGChjhljiaIlmkkAAkzAXzEHym4Fqp7hGOeGZJYwDIhutxex6G3pRvh+M8TxkMmGkTxll/HIuQRnoQ1gLelNSr2v6tJHJ3OTz5AXFYfw3ZcytlJGZDdTbqD1FWJ9i3BXOJbEuh8NEKqzAgFnsNO+gOvrScHDMBgRdiMbiO3+zGfX3rEVZfLMsn3RXlsGkBZQBYKv4VC9AAPzod+tUvpAZejshX8k1heBbGENIR0FcxJ6Ugk27MQOpv0pGDHNMbQ6J/1SDY+qD8Xx2oa+scHOa3SySudRoSB8SKytQ4FANVDHqW1J+JrKrLNbUcvH86VwPDvEbXRR7Vv0od5r5lXDAqtmkOw7ep109KOeCNeCI90Uk9yRe9SVq/tQZaOyMY2TWE+35BP7RcAY4lmhUAL5ZQANU6XGxAPfvVbYrBLJG88SFAhAcfg1907j/ib+hq/cXAroyuLqwIIOtwd6qp8LFBHjcIkgJka0ZewBsCbX6gaDN62pK2GTs9O1kaUlnDT/TQDcPxRhlSRd0YMPkdvmNK9D8NxizRRyKfK6gj5ivPOOwbxNlkUq1rjsR3B2Iqxvsm41dWwzuLr5owd7dQPQUOiWHhnW61p43VK6HOPXoOuYOHDEYaaE7SRsvzINvztXlCZCrMrDzKSD8QbH8xXrtW715j5+wnhcRxagWHiEj/uAb+9dzQSf2ieQkD8UbMQqqWJ0AAJJ+AGpp7xXgE+HSKSaNkWVcy3BFgDbXTQ9bdjTfAYpopUkRirIwYEEg6HuNaIudueJ+IiNZAI1TMSiFsrEkWJBOpAFqbkp7ko9jIJ2o6+zrmr/wCH+LmjMoky2UMvl3udepGltqB6TzkbG1BuaTw0TkkOJSvNLJKw1dixsAAPgBoKSwcal0D5gpYZraEC9iQSLbU2jnYbNXX3t7WJqfyI7duCclgy8rYbGYrDwYC+QRjxpRqAASCx09s2+dxval/tB5UwsMkUWFBWWwDjNdSNgT2YnWueQuZPuWBkKhWnmkOXbyqFUAt872FNMPIzFpXLPLISE3JLHdvlsPWuXqdZKL2xZ2+m9NVq+S1fUbycuYiIwy4GZpiCB5DZ436gj3T369aKOA/Z/hZGdsTK80puzhDlRWY3Oo1JvfrTvhuCXBwgsR40u973VdrCw3Hc9q5w74qYFcKghiJs00l87/zKltvXSq/k2Sjzwc7VV1wtca3lEbzR9mMeRpMGzBgP9JzcMfRtw1VY6WJB0I0IO4PUfGrthwqQ6TY2RyDsWFr/AAqL5o5ewuNvJCypOPdXR/V9P/yA0oun1bTxMXcQHg4TNh4Y8R4hjaTWJVYhio3Y2O3pR3i+Yp8XErTTDD4VowrpZGklf8ZVSDbXYmgrh/F2wxbCYtDJEpIK/jiO+aNjoOhtsRT/AInwUxBZEOeGQXjkA0YHXXTRvT9avU22wee68M6eg0tGoxFvDXdex+vG44FyYPDJDpbxGAeY+tzoL0xxnF55f9SVyO17D6CmCtSii5tXKnbKXdnr6NFp64/WKHfA+HeNPFENM7AfAbn8hVq8a4kkY8EXZrALGo/iC2nwVfU0I8kcJux8zRTOpyNazKtwLrcaE3OvYUWx8PTCrYDNISSztqzHbU760fTwbZ5frmqjOe2L4j/yNMPwt5SGxBGX8MIvkH/I/ib8qnYktoB2+XoBTLBsTq29SMS6U/tPNqWWLBayu0XSsrOQhQ+LxDOxZyWZtyetW59l/MPjQ+A5GeIC38y9D8jpVOsae8F4m+HmSWM+ZTt3HUH0Ncmue15Po3UNFG+nZFcrsej2FxagfmL7N8PM/iRFonO4U+Vu9r3ymiXl7jceLiEkZH8w6qeoNSTU8sPk8JOMoScZcNFMcxocOXgxcd4wo+7sGGdRsbPbp1vprUQ+Blw3h4qBs6CxDr+En8Ljp+hq4+YuERYqMpIgPutYXU9wTVVSYGbhbuXk8SG9wgUkFex1sB3FqxOtSHdJ1Gyn694+mWby/wAa8eBJSrDMNRbqN7X6GqU+1yO3EZHylQ6obkaEgWNj1o65f40uKfxEkyKQP4APVSbZSLWv2NEHEIIsShSdI7dmIJH7fKmNNf8ADPkRsxJvaecY0BYAmwvqbXt8hvRTzLyrFhMPE/j+JK5OiqchHlPXVSL3N96n4ORsLHijHJJI6nzRqthmU3tdztsfmDS3HOXoEGaTCzxi+hEwIPzJYdu1dCzWV700+Aarb7FUu9cBqf8AEeGvGSWFgTpr/l9KIZuWIo+HpiGzGR1zCxOl9tLWI070nZfHOc92bjVJ5/AIDWuniYWurC+1wRf4X3qQ4TFOxaKEE+ILMLbj+1TmF5dxBdRiAAq6XmLZE9LA6/CsyviuGy41SfKRHcHiIQMpDZiQUB1W3U0RjjyYazyIDNl/gxqbiNbe2b/jOtvrXK8NXCxvIHjlMhKqU9lABmNuxIYbUGYvGMzliddr9bDQa/Clltsm3g6cp3U6aMXJ8+Av4bxR5CcRNKWkAOWMjQL6fzUTYPjTMh0eNNAWCtYDW5vYAGq95ei8SaNJJZAre6WvVkPyNBLGRd1uvlbM/wCYJsRpQr7IwklJi1enbi2Nk49hIAc8iZv/ALj/ADAuL1E4vnuAMPDje34mFgx9LXtb0oQxXCwk7RWJsdxqdKk+OcHCGIKLMyksua40FwQbfG/wov0yl7B/BJpyCbg/GMDj8REk2DDGRhGzm4YXvlOZTb0INGnPS4bCRJK+bwv9LwlXNHIALgEfhZbaMDcetU9wfFSRaqTGQykOBoDra4/Q1M4zgczRKwxofCS+dy7E5HHTJ+Jr3tb52o8XFvEnwDcJR+0RefhIlAlwmaWJja3+5Gx/A46fHal8Lg44FLF1lnXaFDrba4bYlTv0FNOG8fgw0UsMcRCOv+uP9QsNdR+JT7uwrnhipioyMOW8Yf6kTW8Rx7yke0u3l0t60tKnGZxXB2IdQtviqZSSb8hlyVhJJWM8k4eTLkyrr4agj6t0zDSiniqF5QqkMQotrt8TVf8AJPMIwz+HIAqk6sfwm9jm7UWHmGGOaZ5XUKW06lgALEAdKuu7byIavp9kZ7MP/snIeEm3mb5DT9d63FIocpmBca2uL6elB83PDTzJBCCiO1i7DzW9B0FSfDOEeFiwbliVa7G+tx60SFzkxS/RujG5YCxDWq5VjWUfAqU9zlwFsHiGS3kOsZ7r2+W1QYq/+cuXFxmHK6CQao3Y9vgaofG4R4pGjkUq6mxBrl2w2vjsfQOk69amGJP7Lv8Akk+WeYpMHKHS5U+2l9GH7+tXhwPjMWKiEkbXB3HVT2PrXnR6lOXuOy4SQPEdL+Zejeh/epVbtf4MdT6XHUfeHEl/kv8AxSaaUHcw42OER3KnxJApBW4KkhTrbQampjhfMsWKgzxkAgedToVNtu/zqDmxbeE+VfZJux0AHf1NN7k1lHjpVyhJxksNAxxvkYiaWXBMInWzCMXysTrpr5RTDhXNiSt4GNUpIDbMDrp0PRhRBxPjEeCgXx5m8aTznQ52uLDyDYAd6rfiHGcNMbNG5vqXFgwPcCtRhKXgpySeCweZYgoixcLFhGAGA9kp0IPSzfrQr9onM+aSBUPlCXdVJsC1iBf4WqM4fxx4Ay//ADGFYee6kAjsw6EG223euMfy4s0ZmwbtKdCYSbyKBvY/7gtb19KtV84kVuceUJ8KwcmLkUutk1F9woPb19aPOFSQxxvhphcRi6ZhdSupF/UEkUO/Znjw4aFvbXVe5Gv5ipfmUHKw2JFc7U2SjYoePB1dNCM4bgc5Tx4gdyALl7r6C509KsXGkTYdnZGAYam7C1t7WI3qocFixHMCeh/vRvjuYJGH8CNpoUFmbUIrHUj5D9azdVNz3LyajOO3aMOP8PWOOFohaM5lK9nBJOnci30qOwfD0yvM0YKR20t7TNoq+pJp1Hip8SUhuWLPcLpoxuvtb2AppzxxdYzHhMO3kgIZ2H+5MN29cvSm9JTKc8D2t1MaNKoNLc+34CXl3l9ExEZlBRmXS1gAW1Itvp8qkuauMmBhGpAUdb6nrt2qtY8fPOTM058RNSWYDTpbufhTqX73jXyIpJNr9h6knbY0OzStz+7OV/JSXCJ/lbwppJpprOVWyoLC9yb6m36034xwWXFymTOkSDQXOuvwpSDlCTDi3jEMNSoAIN+1TkHCGWMFZGHvA2J/StqCjLcLT1DcdqBqDktzcLiFbUXDKwVu2t6aR8GxK/w5kZhEfKoN0N9b6G5FHS4OykgmQ9epPWma4EynMrsjC4FiQR1Isf0rbllGabvjlmSyvRG4PCYPETQsyLDKhF4m1gmA0K2PsMfzqW5p4FBBhJTgYBFiMyve58RVuS3hk+yNBt0pD76Ayx4yNHF7CS2/a9tQalsdwcSRBbmeH8K5sssd/wDpyg6291t63XdNNKT4D3Qote6pYfrx+gFwvGI8bYTFYcSBbOfLHN085/BIfe2NN8Rh2Rirgqw3B/zanEn2fu0lo5laHNlLNcOgvqHX3x+ddcQgbCzNhcSSYb/wcQwPlUbajdTsR0tW79PCa3Vv9D3T+qzoarvXHv0b5f0xUB/+ov61dGLkXOoAsRfX5fpVNcLhaLFQq4sc6H0IJ0IPUHvV045BmHQ/2pWhNS5N9flCbjKPlHSmsrhNqyugeYyExFCnPPKKYyPMoCzqDlbv1yn9+lE2ExaSorxsGVhcEUqaA0pLDHKrJ0z3R4aPMmNwrxO0cilXU2KnpSFX3zlynFjEufLKo8r/ANj3FUdxnBPhpGil0Zd7Uo9PNyxHk9hpOsU2V7rHta7jngWLaKQyK1iqk5dP4lreXXTuflUlxr7QB4UYhGVxcsh1UtfcnqQbkDbWgXGY1ztoNumtR8ktxY11KNIoR/qHmepayF926vt79i3EsW8sjSSMWdjck/5oKZO2ulY5rS7iizmsYic4IeEcYdLQmxj2IIHxPxqPhx7xymSIlbNoATS8mJjCsPZN75SvmBt0fqKiCdx3oMI7s5NSeEWVwcJjZFZ1OHxK/wC+otma2gYC2cnTzDWnPEmkZpIcV/CmQaHpKvvr3+VBeI5g8RcpzR6AAobDTXUfL8qI+E83KyDC8TTxYiPJNqJEB6gjU/GlbKt/D/QzVa63uj28gPjhZtL+hItcHrRFwfj7GL7ufKp6rp0I1tv03pbmnlGRB94w7/eoCPKyjVFGwI62HUUHeZQHAIF9GsbXHrtW3WprBK9S4WKb9loYaT7jg2xBB+84kGPCqBdgCPM4A2P/AIqT5S+z5JcEPv0TLKZTIDmtIUNtGt0Ouh/Kqz4zx2bEtHI76oiomXQIF6Dtc60Ycj8yYxsPiold2kYqFmckpCCLMxc9QNhuTTEK/jq4/bK1WplqbnN+ewpxngQ++NCsIw8C2XQe2o1zdyWObX0o0wGDSBY1i0Qg6D06+tRPDoGaBWaZsSxkymRt7A5bDstSk8mWaJTft201pGctzyCfo64ibkEX9Rpr6XpmmIUP4Ti19Rf96kFGbNexsflUdLNHs+hJIU9iNd+l6yjItBGFYg6dutJwyFXJNiK7w+JEiKb6ocrf39adtGg10F/p/wCKohH8UhjljZSLEi1+oI6/Gh3lbjLLI0Tkhkax7ED8Vvzoklhylgdb6/8AkUB81YJxKrRE3cEN021v8a0lnhmohrxrjmFbzeMI5V0uBfN/KRsyntv60E8wYl8Un8KVtNDDe6tbqpP6HWijgvLOFaIIYgxI87tcm5F7g9Ne1RPMXKy4RI3jLFSSDc7HcW+QtVQs+N5Q/p4LUSVU+PRA8ucwImWHGAtErXVxrJCR0HUr0K9KvjGKf4bXup0211GmtUU/CnxK6RsW1AkA0Po3Q/rVu4PF5sJEbjPGiAi97FQB0+FM2TjPEo8MVvrsqbrm84CFdq1SaPpWUZHMcituRebzg5MkhJgY6j3DrqPT0q6ocQroHUgqRcEdRXmVqm+H87z4PDyQq11dbJcm6E75e2lc/Tzbage26106O16iHHtBf9o/2jiLPhsLrL7LS30jPZRbzH1qlMROWYs7lmJuTY3J7k1qWYsb21PU6nX1pEkdTXcUIwWEeP78my/rekHN+tKAA96ScWodrbRqKwc0/wCBwCTEQo2is6g99TTE0/4BDnxEKjcuPlrS3Y0TH2gOvjKgUKRmLWFr3Ol/lQsTU9z24OPxNtg+X+kAfqDUCBetRbSJ3NoetE+I4jHiF80Aj0AXKx0sNTtTOLDjDRsZoQzyL/DDg+TXVvj2FNonLKxYgevrWMqXPo1jHDJfljiuMhMiYYl41Bd0uMoGgzdwdtqsbkzjAxkeUKoCt/EjKAoAdSdrXNVXyhxR8PiFlVcygZZAfZKHe5/SrPx/MypGPACojjMPLa9/hSernt4SG9LV8j4HXGuTcDIxKqYi1syR6K/yt5b9xQVzFxExk4aFfCRDZgNFT4i12YjW5qSwHNJzEE3YnQ/rUrjeFtxJVdV1XaQ2Ct8feFutL1W2vieRqVFcJd+/kjOS0l8B8vsBhlubXNrliPiRU2ccHYZ/K67eYEetiD19aT5V4bLAkwmUq3iHQ6gqFWxHoaWn4qnssqB72AYDUd81qYOfft3vY8oecMN0cE3JHl+WtD/H7rH4m+SZSfg1h+pqWgxYzBWRkB0DKLgX2NqbcTwwMM8TtYsl1PQ22I+Yq0CI/gGNXNMpNgZSB/3a1NJiVkRo5NDfQ33/AGoA4fjgs7X0UMdet7W/tRhhsSjIFLAPv5hoatxIM8bhXRrpMQB0IuP/AGptLjJG8XxFAtETcEFW1ABv0NqlBikAKyDKNDc7L8+gqLxsYWCVk/3JFjFjoepNUXHuEPLmIHiSRk2KMQP+LAMv5UYQ4dGt4ihl38wuAe9qryZhFjg2weNDf4XB/QVYOFm8ma24/tQmuQjbSyhyZVI0AAvta3zsKjhwlSbgkDsNB/5pTCLUlGulOqtIQV0p92KxRaCspRWrK1k1sieem3pjxiEsgI6fpVj80csBiZYBruyDY+qigdxY2I+INcXTamM8Th47n0eThraHDtn/AACZesFzUxjuFhrsmh7d6iGutwRau9VqFZ5PE6vQW6aWJLj2cFu1bBHU1yWNSUuIZYoChto17W3DHUn4WoilzhCWGiO8M2J3HpRJ9ncKNjYs+W2p822g0N6hJMa7bufhff6UrgZChzI2V7dtKuVOeYk3CXFnLzyte5MjEn5mpzkRYhMS+UkWy39b3t9KGptCdx/eiHkeeUSSKngsmQmRJheMgbG2+Yf3pTUQzW4t4D1TUZp4C/nNGxEWWGB3Un+G6oTf57X9dqheXOT5SW+8YeQlfYjOiE93Puj03qyI5lWKGeeNYWyAZFZsoU9Mp62sfnQpzXztJODDhAVQXBa9ifnf8hStMfjr2Jh7G7J5aBPiqCF2UhALnyp7PbTvTGMSqjEnKu4U28vX5fCtxMsTB5/O3RTsO2nWo/iPEmlJ10J+tGjFs3OxR/A95aTxsXCjNYO+Un0O/wCVeisKgVAiKAqjKD0AA/WvNvLc2TFQt/OPzNq9C8OkBjsfifX1qrVh8Ce5vuRuElbPIr6+YMNDqCCNzubio3i/DA1myhraH01/KnXEpXYgqApz2Fv5RmP7VtcZcHbXRrHYih5KIfDxmPqSNND0+Fc81cYMcSEoPOGQA+8Lag/AmnuMm2IANvrc6AfWhPnfiK5Io3ufxqR6XDa+t1H1q48shAZQbuNGZtvjRBDKjIqNvbQ+ooWixataws2b6VLSKA1twfy+HatsznBJ4idlQ3OdRexOth1Vu4roAHD4RBZc82a3xuf2qExmNYKR12vb2h0B9fWijwRfBLb2Uzflb+4rL7BK+R5zHEM+Hc+5lPy81qNeFnNEB2H5UK8ww3aBdCdT9BRZwoWjW9trUNd0XZxFneHQ3qUjGlJRinCinWzn1xFhHWV2prKzkOQuO4ba7x69cvb4UI8e5cWcl47LINxsCfXsfWrCMeXXp+lJYrhqyeYWVu46/GuTqumuMvl0/D9eGdXR9RnS1l9v/clC4zDNGxR1KsOhplPhVcWI+fWrY41wxJSY5lsw0VuvxB6j0oC4twKSC5YZk6ONvn2NAo1W57ZfWXo9ZVqadTDE0gNxPCmU6ar1Pb41zjoyqCO6tldhdTcG4U6HqKn+Ix5cL4t8rswt/wASO3XvrQ1E5LA2uBrY9bW/Wu9VKWOTxmr+J2tVrCTG16UhJ6amu8bIGdmChAfwjYVvBShJEYi4DAmixslHlC21N4ZbXJHLkEcV50WWVrXDqGydgLjejcYPCwqW8CJdNSI029dKAMPzVCMrZrA6nQ3+lTGN47dAY2uN9D5WW9m07iuFbbc5ty8nXVEMLBFc+yTygSr5olsBECdTplAtuCLHvpYUF828RNkRVRCUBkCAAXBsth+E2vpUvzHxuQ/+jw7C7tZjexGU3UXvpofyoCxMZVmVtwbHrr8a6Oni9qchG94l9RImlMLAXdUG7EAfOkxT/gEyJiI2c2UNv27H4U0haT8iEsbRPZhZlP6dvSrj5Z5oXERqFYZgoBHW+2o/vQ7xXgC4lQb2b8L7gj1tuKF4eFYzCyhlRjruuqsPW1ZnDKBwmvJanE57GEXNw7A/NT0+VMWVllt5j5gQo0LLe5H/ACG4+JFLcI4mHyNKoSXLqjWJ8v4lpHE4stKW63+Y/alsYCZJbiODWKMtcHQlR8dP8+NVfzGc84WQXCj8PTNqQPnRnxfjKRrcm9tWvrr0AvvQXweN55GfMtyb2Y1I8ZZpLkUwHLIc3ilFxrlcWP6UvxPg2Iis7xNlB9pfMB8bVP8AhMuksIbsbf8A9CpHgmHGY5JZATtG7ZlPzPT0NZ+Q24IryecE5D7WYadCL73qx8HECyE38sS39Abn+1C/PfATDMk6A+EWGYW/02vt/wAT0NS2JxLXEMds7rGV7lPMG+Opq54eGiQWCVc+NPp7MYsT6k7etTnBeIJI0saW/hFQT3JBJ+hqBxLLhcOwU5pCfKOpY9fgNTUb9mTlJiW1M2cG/UrYg/r9aqruVfF/GWnAKdKm1IQDSnsS00JwRgFZXWWsqghpxcCsUdBXZWk72NEIJYjCJIuV1v69R8DVdfaHK2Fw0qgg+J5U+B3NvgKstm/OqX+1/ihM7R/9NVA/7xc/PVvoKVu0lVk1OS5Qeq6cMpPhgXjsWZIUTS62667W2qJeNQoN/Na9qfcNxhRTmAKX83c6WtbtexrXDOFNIcxGRD/mlHnJRWWVCEpPERjCGYgBcx+H96n+H8GUeZ/M3boKmMDw5VACi3+dTTjEIIULubBR9a59urdn1gdKvSxrWZdyD4lMkSX0LH2R0qAi4vKqMiuQCe+37Uvx5JbpJIpVZATH/wARptTPhx/iJpm1sBa9ydNqbqrUYfbkUstlOzjg0mHla7Krk7ki9/r1NIMSb3363qwE4gkRZSgNrCxFmUjf5mhLmDGLLJmVQptY271Kb5TeNuF7KupUY5yRNZWwK3amfAsizPs7xHi4dlJ1je3yIv8ArRXLhhb1qs+QOMx4aZzK1kZLd9QdNPmasnh3GMNiriGQFh+G9j9DVy4FLISzlAvzVhFCxuzFSpIBG+uv52t86RTjaXVpJWSGRWGZQCQ6Gw3HUUS8y8KZ1Ww9lwx26f4PrVbthHGGljkXK6kSAHfezfrS01zljmmea8eRpzFMpkIjmMsfQlSv5UjwuYhhlNj3pJME+XNYEerD96c8N4VJIUEdiztlte1jewrcksYNRYa8H5ikQ5XDEd7XFEoaGYAgNE/wsD8tqBMbwmeBwmIGQka5WB266GobHcSYNZGcAaE5iQfkTS+zLC5yHPHuNWR8NNaUFTlKHzL2vfS1+lD2H5oeI6BTZQuoubC/XeoHD+JJIFUMzNpbrR9yxyVHYPI1p1a4BIZB6Mttdd6txUe5vckRmM4o8wE0rgXAVABYAd/jv9KnOT+GOcXFY2hjTPe++6i3xJ/KiASQYgGGeNVaNstyoJjfp8VN9D1vXHAopFx/gvHkyxEiS9/EW9hboF9NxWa1hmL5bo8BzhV0p4gpHCx2FL0y2JxWDdqyugK3Wcm8G2FIFN6c2pMrvRMkwIkbV59+1LGZ8dKF2B19TYAfkBXoRtAapr7QOTgivinmGma62t7TEgA9TraqbKXcDuDYWMxM0rAWIIuDYXBAJsDcWF+2tTMeG0EgZZE2zIbqPT0PoaCGna5sTY6W9BtTrg3EWhkDA27g+yw6hh1FL3UOeXkdpvUOA+wsgGrEAW67Ch7jLS4xZXit4MO9zbMdToO+hpjx/iuZQENlYai97elQKzsoIDEA7i+h+NC02llH7PuE1GpXZGT4hntmYtYWFzewrhGsQQbEa3HSuVNK4Oco4cAErqAdj0rpRxjhCGecnLTMSSWJJ3N96SO9dO9yT3N63UUeOCN5OQac4khlVgLEaG35flem5p9w5gyvEVBLjyt1DDa3odqqXBBkDpXeHnKMGVirDUMNxXCjepnlbl2TGSZUBCj236KP7n0rU+yZTLIj4u+J4asp9sI17X8xTy/mbVF8Tw6mSCJVJkyhXC6liws231+VFz8CVMJ93i0yowUnqSDcn41XAmlGIdr2EamwB3JGT5660nZy8m9O1Ee8N4UrD7vK2azk5UOxGmr/AA3ANTvDuCQpJ4kKxgofKdxoPUW/Oo/gkCpGUNg0ptmJ90bX/wA3op4RBDYKTfceg0Nz8/7etDbCsiuOcseOjssmST2wxPlzdRbfW9VZxSZwwjdcrR3BA796vnC4FURgHBUi+ltCBqfSqn5wVS2URjPckt3GgA+Wv1rVc+cMnL7DXlmdACCQrndr+a3YUf8AAsQlioN+tybk20qq8BcNtrRPwrHmOQXuA/5H+96uaIg442tsuLXXIAmIX3o/ePqtwb1O8C4iCyoSCct427oex9DvUBgZ3kSTw18W41F8o294/pT3kXlAFI5ppncLfJEPKqXN7Ft26dhQ48sqfYsFKVtXCrSgo4BI6ArVdg1lQ0bFatWgKy9a3EwIYhrCqO+2PjmeZcMvsx+Z/VjsPkKt7mXiq4aCSZ9kFwO56D5mvM/FMU00ryOfM7Fj8/8ALVquLk2/CMNYYwFcmujWWoiWUWc37/KubXrL3pRRRIwz2IJ5RW2WtnelUQm9qMq8szkb5K6BHzpWTTb60hlNZcdr4ImYayNyCCNwa0a3S8u5snOB8AlxmICRrZW87N0Vb6m/6fGr04TwSPDRrFELKN+7HufWgj7IJwk08Jt7KuvqN/0NWgVvS1k8vaRoarGKAOcODJDKMQoGRrqw2sSRYjuCdKsZk+lC/P0AOE3I84HTqD0PSsmY8S4A3ATxs7AHQG6kjTMQLgjoKl4eEGM5lYqeo6XN9je3WgzgnFkaVFlKoNvEOlgL2uLa9u9PeKcXQu2Ry4BsMvsnbUaj1rG1jKiwtXiRiQqz5nsRp7IFr6kaE+tBbr47MQdtBpuTXAnkkW18qbHqdfzt6VIgZI3ji1YgZn6r3Uep60Gc8cIYrra5YI8T8r+U3tuRtcUpBIdDISewp5jsHZQLdL1Did10v8+v1piDU48ArE4stflXmPxDDCCBIWAC5dWCjYk6AECrT4ZAEQKosBc26a66VR/2P8NaTG+KblYVJJ7s3lA+hJq+ohptaptSYGbOrVqsrdq0mYwdCsrQNZVkN1ptq7YU1x0uRGboqknTXQE/2q2iFQfbJxwO4wynRPM9veOw+Q/Wqsc1LcXklnmeVkcF2LHyt1+XwqNbCuT7Df0n9qfUVGvANPL5Glqx+1OEwkhvZH/pP7Vz92f3G/pP7UL/AE4NDa1bCUsMM/uP/Sf2rpYm91vof2olKXkp8CRPcUqWYC2wrp4DuVb6H9qVjRm0VW+YP7U1Fc8sGxsI+96XWMUqcNKPwE/I1rLJ/wBNv6T+1HThExka4yHY01NS64dmBBVhce6d/pUacO/ut/Sa5+qilLKC1vgJvsyxnh8Qh/m8n1Feg3WvLESSKwZVdWBuCFYEEbG9q9CcgcwnG4UFwRKllkBFr6aN8x+dc+yHOUFRPoR16delUvz9zIcRicsZ/hJmRddCWBUt9dqOPtD44Y4jBHfNIPMQD5V+Pc1UGKhYfhb6GhqXOA9VSxuZycJuOqm1dQw2OoI7EUpwpHaSwRjm7A7iptMISSCrX+BrNk3Fh6kmsjnhsuVS2clhfSw29DbT/wAUnhGAY2BFyeu/xpTDYZl8pU2OxsdKVljOxVr9wDSMm8sPlG+IRqYwfxDf4UH8Sw4AuOn6UTJE99n/AKTb9Ka4jhzE6qSDvoevpRaMxYOaTLG+xzJ9xuLZvEbP3vparGQ6VS/2R41ocS+HdSEkBKkg2zr67ar+lXKhp3AhJYYsKwGtXrFFWUbrK3asrWSDsrSZpWkWqNkE2C9h9K5jRPcX6Csda7RapyZDFiX3V+g/asGHT3V+g/au66FTLLwJ/d091foK5+6R+4n9I/alqypllCJwie4v9I/asGET3F/pH7UtWVeWQROGT3F/pFaGGT3F+gpa9ZU3MrCEhh091foK0cMnuL/SKWrKrLLERhU91foK6WFRsoF+wApSsqEEWw6HdQfiBWjhUP4F+gpY1qqLyxNcMg2RR8AB+lb8BfdH0ru9ZeoRPAn4K+6PpW/CX3R9K7tWCqwiZZx4S9h9BW/BX3R9BWX1rd6vBMsTkCKMxCgDc2rUE6sCRsDa/Q/DuKbYlTIxjuVFhqN9TuL9dN/WkIuHqhNixAANidL3Otu9WUSZca67b1zhp1cXXb/PrTafhec5i7bWsLAf+/rTnD4fKLAnvraoQWtW65Ard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0" name="Picture 6" descr="http://3.bp.blogspot.com/-TYOTPxE4ulI/TdgGUuhCXuI/AAAAAAAABTg/83AtY17tHmU/s1600/civilwar1861.jpg"/>
          <p:cNvPicPr>
            <a:picLocks noChangeAspect="1" noChangeArrowheads="1"/>
          </p:cNvPicPr>
          <p:nvPr/>
        </p:nvPicPr>
        <p:blipFill>
          <a:blip r:embed="rId2" cstate="print"/>
          <a:srcRect/>
          <a:stretch>
            <a:fillRect/>
          </a:stretch>
        </p:blipFill>
        <p:spPr bwMode="auto">
          <a:xfrm>
            <a:off x="6400800" y="838200"/>
            <a:ext cx="2743200" cy="2996648"/>
          </a:xfrm>
          <a:prstGeom prst="rect">
            <a:avLst/>
          </a:prstGeom>
          <a:noFill/>
        </p:spPr>
      </p:pic>
      <p:pic>
        <p:nvPicPr>
          <p:cNvPr id="21512" name="Picture 8" descr="http://www.philadelphia-reflections.com/images/civilwar.jpg"/>
          <p:cNvPicPr>
            <a:picLocks noChangeAspect="1" noChangeArrowheads="1"/>
          </p:cNvPicPr>
          <p:nvPr/>
        </p:nvPicPr>
        <p:blipFill>
          <a:blip r:embed="rId3" cstate="print"/>
          <a:srcRect/>
          <a:stretch>
            <a:fillRect/>
          </a:stretch>
        </p:blipFill>
        <p:spPr bwMode="auto">
          <a:xfrm>
            <a:off x="0" y="4571117"/>
            <a:ext cx="2362200" cy="2286883"/>
          </a:xfrm>
          <a:prstGeom prst="rect">
            <a:avLst/>
          </a:prstGeom>
          <a:noFill/>
        </p:spPr>
      </p:pic>
      <p:sp>
        <p:nvSpPr>
          <p:cNvPr id="5" name="TextBox 4"/>
          <p:cNvSpPr txBox="1"/>
          <p:nvPr/>
        </p:nvSpPr>
        <p:spPr>
          <a:xfrm>
            <a:off x="0" y="0"/>
            <a:ext cx="9144000" cy="923330"/>
          </a:xfrm>
          <a:prstGeom prst="rect">
            <a:avLst/>
          </a:prstGeom>
          <a:noFill/>
        </p:spPr>
        <p:txBody>
          <a:bodyPr wrap="square" rtlCol="0">
            <a:spAutoFit/>
          </a:bodyPr>
          <a:lstStyle/>
          <a:p>
            <a:pPr algn="ctr"/>
            <a:r>
              <a:rPr lang="en-US" sz="5400" dirty="0" smtClean="0"/>
              <a:t>The Civil War </a:t>
            </a:r>
            <a:r>
              <a:rPr lang="en-US" sz="3600" dirty="0" smtClean="0"/>
              <a:t> </a:t>
            </a:r>
            <a:r>
              <a:rPr lang="en-US" sz="3600" dirty="0" smtClean="0"/>
              <a:t>     April 1861-April 1865</a:t>
            </a:r>
            <a:endParaRPr lang="en-US" sz="3600" dirty="0"/>
          </a:p>
        </p:txBody>
      </p:sp>
      <p:sp>
        <p:nvSpPr>
          <p:cNvPr id="6" name="Rectangle 5"/>
          <p:cNvSpPr/>
          <p:nvPr/>
        </p:nvSpPr>
        <p:spPr>
          <a:xfrm>
            <a:off x="0" y="838200"/>
            <a:ext cx="6400800" cy="646331"/>
          </a:xfrm>
          <a:prstGeom prst="rect">
            <a:avLst/>
          </a:prstGeom>
        </p:spPr>
        <p:txBody>
          <a:bodyPr wrap="square">
            <a:spAutoFit/>
          </a:bodyPr>
          <a:lstStyle/>
          <a:p>
            <a:r>
              <a:rPr lang="en-US" dirty="0" smtClean="0"/>
              <a:t>"</a:t>
            </a:r>
            <a:r>
              <a:rPr lang="en-US" i="1" dirty="0" smtClean="0"/>
              <a:t>It is well that war is so terrible, or we would grow too fond of it</a:t>
            </a:r>
            <a:r>
              <a:rPr lang="en-US" dirty="0" smtClean="0"/>
              <a:t>."</a:t>
            </a:r>
          </a:p>
          <a:p>
            <a:r>
              <a:rPr lang="en-US" dirty="0" smtClean="0"/>
              <a:t>- </a:t>
            </a:r>
            <a:r>
              <a:rPr lang="en-US" b="1" dirty="0" smtClean="0"/>
              <a:t>Robert E. </a:t>
            </a:r>
            <a:r>
              <a:rPr lang="en-US" b="1" dirty="0" smtClean="0"/>
              <a:t>Lee</a:t>
            </a:r>
            <a:endParaRPr lang="en-US" dirty="0"/>
          </a:p>
        </p:txBody>
      </p:sp>
      <p:sp>
        <p:nvSpPr>
          <p:cNvPr id="7" name="Rectangle 6"/>
          <p:cNvSpPr/>
          <p:nvPr/>
        </p:nvSpPr>
        <p:spPr>
          <a:xfrm>
            <a:off x="0" y="1447800"/>
            <a:ext cx="6400800" cy="923330"/>
          </a:xfrm>
          <a:prstGeom prst="rect">
            <a:avLst/>
          </a:prstGeom>
        </p:spPr>
        <p:txBody>
          <a:bodyPr wrap="square">
            <a:spAutoFit/>
          </a:bodyPr>
          <a:lstStyle/>
          <a:p>
            <a:r>
              <a:rPr lang="en-US" dirty="0" smtClean="0"/>
              <a:t>"</a:t>
            </a:r>
            <a:r>
              <a:rPr lang="en-US" i="1" dirty="0" smtClean="0"/>
              <a:t>Nearly all men can stand adversity, but if you want to test a man's character, give him power</a:t>
            </a:r>
            <a:r>
              <a:rPr lang="en-US" dirty="0" smtClean="0"/>
              <a:t>."</a:t>
            </a:r>
          </a:p>
          <a:p>
            <a:r>
              <a:rPr lang="en-US" dirty="0" smtClean="0"/>
              <a:t>- </a:t>
            </a:r>
            <a:r>
              <a:rPr lang="en-US" b="1" dirty="0" smtClean="0"/>
              <a:t>Abraham Lincoln</a:t>
            </a:r>
            <a:endParaRPr lang="en-US" dirty="0"/>
          </a:p>
        </p:txBody>
      </p:sp>
      <p:sp>
        <p:nvSpPr>
          <p:cNvPr id="8" name="Rectangle 7"/>
          <p:cNvSpPr/>
          <p:nvPr/>
        </p:nvSpPr>
        <p:spPr>
          <a:xfrm>
            <a:off x="0" y="2362200"/>
            <a:ext cx="6477000" cy="923330"/>
          </a:xfrm>
          <a:prstGeom prst="rect">
            <a:avLst/>
          </a:prstGeom>
        </p:spPr>
        <p:txBody>
          <a:bodyPr wrap="square">
            <a:spAutoFit/>
          </a:bodyPr>
          <a:lstStyle/>
          <a:p>
            <a:r>
              <a:rPr lang="en-US" dirty="0" smtClean="0"/>
              <a:t>"</a:t>
            </a:r>
            <a:r>
              <a:rPr lang="en-US" i="1" dirty="0" smtClean="0"/>
              <a:t>War is cruelty. There is no use trying to reform it. The crueler it is, the sooner it will be over</a:t>
            </a:r>
            <a:r>
              <a:rPr lang="en-US" dirty="0" smtClean="0"/>
              <a:t>."</a:t>
            </a:r>
          </a:p>
          <a:p>
            <a:r>
              <a:rPr lang="en-US" dirty="0" smtClean="0"/>
              <a:t>- </a:t>
            </a:r>
            <a:r>
              <a:rPr lang="en-US" b="1" dirty="0" smtClean="0"/>
              <a:t>William Tecumseh Sherman</a:t>
            </a:r>
            <a:endParaRPr lang="en-US" dirty="0"/>
          </a:p>
        </p:txBody>
      </p:sp>
      <p:sp>
        <p:nvSpPr>
          <p:cNvPr id="9" name="Rectangle 8"/>
          <p:cNvSpPr/>
          <p:nvPr/>
        </p:nvSpPr>
        <p:spPr>
          <a:xfrm>
            <a:off x="2438400" y="4419600"/>
            <a:ext cx="6705600" cy="1200329"/>
          </a:xfrm>
          <a:prstGeom prst="rect">
            <a:avLst/>
          </a:prstGeom>
        </p:spPr>
        <p:txBody>
          <a:bodyPr wrap="square">
            <a:spAutoFit/>
          </a:bodyPr>
          <a:lstStyle/>
          <a:p>
            <a:r>
              <a:rPr lang="en-US" dirty="0" smtClean="0"/>
              <a:t>"</a:t>
            </a:r>
            <a:r>
              <a:rPr lang="en-US" i="1" dirty="0" smtClean="0"/>
              <a:t>The art of war is simple enough. Find out where your enemy is. Get at him as soon as you can. Strike him as hard as you can, and keep moving on</a:t>
            </a:r>
            <a:r>
              <a:rPr lang="en-US" dirty="0" smtClean="0"/>
              <a:t>."</a:t>
            </a:r>
          </a:p>
          <a:p>
            <a:r>
              <a:rPr lang="en-US" dirty="0" smtClean="0"/>
              <a:t>- </a:t>
            </a:r>
            <a:r>
              <a:rPr lang="en-US" b="1" dirty="0" smtClean="0"/>
              <a:t>Ulysses S. Grant</a:t>
            </a:r>
            <a:endParaRPr lang="en-US" dirty="0"/>
          </a:p>
        </p:txBody>
      </p:sp>
      <p:sp>
        <p:nvSpPr>
          <p:cNvPr id="10" name="Rectangle 9"/>
          <p:cNvSpPr/>
          <p:nvPr/>
        </p:nvSpPr>
        <p:spPr>
          <a:xfrm>
            <a:off x="0" y="3276600"/>
            <a:ext cx="6400800" cy="1200329"/>
          </a:xfrm>
          <a:prstGeom prst="rect">
            <a:avLst/>
          </a:prstGeom>
        </p:spPr>
        <p:txBody>
          <a:bodyPr wrap="square">
            <a:spAutoFit/>
          </a:bodyPr>
          <a:lstStyle/>
          <a:p>
            <a:r>
              <a:rPr lang="en-US" dirty="0" smtClean="0"/>
              <a:t>"</a:t>
            </a:r>
            <a:r>
              <a:rPr lang="en-US" i="1" dirty="0" smtClean="0"/>
              <a:t>The time for war has not yet come, but it will come, and that soon; and when it does come, my advice is to draw the sword and throw away the scabbard</a:t>
            </a:r>
            <a:r>
              <a:rPr lang="en-US" dirty="0" smtClean="0"/>
              <a:t>.“</a:t>
            </a:r>
          </a:p>
          <a:p>
            <a:r>
              <a:rPr lang="en-US" b="1" dirty="0" smtClean="0"/>
              <a:t>- Thomas Jonathan "Stonewall" Jackson</a:t>
            </a:r>
          </a:p>
        </p:txBody>
      </p:sp>
      <p:sp>
        <p:nvSpPr>
          <p:cNvPr id="11" name="Rectangle 10"/>
          <p:cNvSpPr/>
          <p:nvPr/>
        </p:nvSpPr>
        <p:spPr>
          <a:xfrm>
            <a:off x="2362200" y="5562600"/>
            <a:ext cx="6781800" cy="1200329"/>
          </a:xfrm>
          <a:prstGeom prst="rect">
            <a:avLst/>
          </a:prstGeom>
        </p:spPr>
        <p:txBody>
          <a:bodyPr wrap="square">
            <a:spAutoFit/>
          </a:bodyPr>
          <a:lstStyle/>
          <a:p>
            <a:r>
              <a:rPr lang="en-US" sz="2400" i="1" dirty="0" smtClean="0"/>
              <a:t>Approximately 620,000 soldiers died from combat, accident, starvation, and disease during the Civil War. This number comes from an 1889 study of the </a:t>
            </a:r>
            <a:r>
              <a:rPr lang="en-US" sz="2400" i="1" dirty="0" smtClean="0"/>
              <a:t>war.</a:t>
            </a:r>
            <a:endParaRPr lang="en-US" sz="24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2000"/>
            <a:ext cx="5486400" cy="3416320"/>
          </a:xfrm>
          <a:prstGeom prst="rect">
            <a:avLst/>
          </a:prstGeom>
        </p:spPr>
        <p:txBody>
          <a:bodyPr wrap="square">
            <a:spAutoFit/>
          </a:bodyPr>
          <a:lstStyle/>
          <a:p>
            <a:r>
              <a:rPr lang="en-US" sz="2400" dirty="0" smtClean="0"/>
              <a:t>When the Civil War began in 1861, Lee was offered command of the Union army by President Lincoln. Lee, however, was also loyal to his home state of Virginia. Although he didn't agree with slavery, Lee felt he could not fight against his home state. He left the United States Army and became General of the Confederate Army of Virginia. </a:t>
            </a:r>
            <a:endParaRPr lang="en-US" sz="2400" dirty="0"/>
          </a:p>
        </p:txBody>
      </p:sp>
      <p:pic>
        <p:nvPicPr>
          <p:cNvPr id="36866" name="Picture 2" descr="http://t0.gstatic.com/images?q=tbn:ANd9GcSlNDxl1FtnbC5vOhomtLKQ40YGVrpoD4lRDhUWZAPifoZucHLFsg"/>
          <p:cNvPicPr>
            <a:picLocks noChangeAspect="1" noChangeArrowheads="1"/>
          </p:cNvPicPr>
          <p:nvPr/>
        </p:nvPicPr>
        <p:blipFill>
          <a:blip r:embed="rId2" cstate="print"/>
          <a:srcRect/>
          <a:stretch>
            <a:fillRect/>
          </a:stretch>
        </p:blipFill>
        <p:spPr bwMode="auto">
          <a:xfrm>
            <a:off x="5657850" y="0"/>
            <a:ext cx="3486150" cy="4648200"/>
          </a:xfrm>
          <a:prstGeom prst="rect">
            <a:avLst/>
          </a:prstGeom>
          <a:noFill/>
        </p:spPr>
      </p:pic>
      <p:sp>
        <p:nvSpPr>
          <p:cNvPr id="5" name="Rectangle 4"/>
          <p:cNvSpPr/>
          <p:nvPr/>
        </p:nvSpPr>
        <p:spPr>
          <a:xfrm>
            <a:off x="0" y="4953000"/>
            <a:ext cx="9144000" cy="1200329"/>
          </a:xfrm>
          <a:prstGeom prst="rect">
            <a:avLst/>
          </a:prstGeom>
        </p:spPr>
        <p:txBody>
          <a:bodyPr wrap="square">
            <a:spAutoFit/>
          </a:bodyPr>
          <a:lstStyle/>
          <a:p>
            <a:r>
              <a:rPr lang="en-US" sz="2400" dirty="0" smtClean="0"/>
              <a:t>General Lee was a West Point graduate and known as a great military mind. He was </a:t>
            </a:r>
            <a:r>
              <a:rPr lang="en-US" sz="2400" dirty="0" smtClean="0"/>
              <a:t>named general-in-chief of all Confederate land </a:t>
            </a:r>
            <a:r>
              <a:rPr lang="en-US" sz="2400" dirty="0" smtClean="0"/>
              <a:t>forces shortly before his surrender at Appomattox Court House, VA.</a:t>
            </a:r>
            <a:endParaRPr lang="en-US" sz="2400" dirty="0"/>
          </a:p>
        </p:txBody>
      </p:sp>
      <p:sp>
        <p:nvSpPr>
          <p:cNvPr id="6" name="Rectangle 5"/>
          <p:cNvSpPr/>
          <p:nvPr/>
        </p:nvSpPr>
        <p:spPr>
          <a:xfrm>
            <a:off x="0" y="0"/>
            <a:ext cx="4495800" cy="369332"/>
          </a:xfrm>
          <a:prstGeom prst="rect">
            <a:avLst/>
          </a:prstGeom>
          <a:solidFill>
            <a:srgbClr val="FFFF00"/>
          </a:solidFill>
        </p:spPr>
        <p:txBody>
          <a:bodyPr wrap="square">
            <a:spAutoFit/>
          </a:bodyPr>
          <a:lstStyle/>
          <a:p>
            <a:r>
              <a:rPr lang="en-US" b="1" i="1" u="sng" dirty="0" smtClean="0">
                <a:solidFill>
                  <a:srgbClr val="FF0000"/>
                </a:solidFill>
              </a:rPr>
              <a:t>Standard: Describe </a:t>
            </a:r>
            <a:r>
              <a:rPr lang="en-US" b="1" i="1" u="sng" dirty="0" smtClean="0">
                <a:solidFill>
                  <a:srgbClr val="FF0000"/>
                </a:solidFill>
              </a:rPr>
              <a:t>the roles of </a:t>
            </a:r>
            <a:r>
              <a:rPr lang="en-US" b="1" i="1" u="sng" dirty="0" smtClean="0">
                <a:solidFill>
                  <a:srgbClr val="FF0000"/>
                </a:solidFill>
              </a:rPr>
              <a:t>Robert E. </a:t>
            </a:r>
            <a:r>
              <a:rPr lang="en-US" b="1" i="1" u="sng" dirty="0" smtClean="0">
                <a:solidFill>
                  <a:srgbClr val="FF0000"/>
                </a:solidFill>
              </a:rPr>
              <a:t>Lee</a:t>
            </a:r>
            <a:endParaRPr lang="en-US" b="1" i="1" u="sng"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
            <a:ext cx="5029200" cy="2677656"/>
          </a:xfrm>
          <a:prstGeom prst="rect">
            <a:avLst/>
          </a:prstGeom>
        </p:spPr>
        <p:txBody>
          <a:bodyPr wrap="square">
            <a:spAutoFit/>
          </a:bodyPr>
          <a:lstStyle/>
          <a:p>
            <a:r>
              <a:rPr lang="en-US" sz="2400" dirty="0" smtClean="0"/>
              <a:t>Ulysses S. Grant is most known for being the lead general of the Union troops during the American Civil War. </a:t>
            </a:r>
            <a:r>
              <a:rPr lang="en-US" sz="2400" dirty="0" smtClean="0"/>
              <a:t>Grant directed Sherman to drive through the South while he used the Army of the Potomac to pin down General Lee's Army</a:t>
            </a:r>
            <a:r>
              <a:rPr lang="en-US" sz="2400" dirty="0" smtClean="0"/>
              <a:t>. </a:t>
            </a:r>
            <a:endParaRPr lang="en-US" sz="2400" dirty="0"/>
          </a:p>
        </p:txBody>
      </p:sp>
      <p:pic>
        <p:nvPicPr>
          <p:cNvPr id="32776" name="Picture 8" descr="http://static.comicvine.com/uploads/original/7/74364/1751384-small_portrait_of_general_ulysses_s_grant.jpg"/>
          <p:cNvPicPr>
            <a:picLocks noChangeAspect="1" noChangeArrowheads="1"/>
          </p:cNvPicPr>
          <p:nvPr/>
        </p:nvPicPr>
        <p:blipFill>
          <a:blip r:embed="rId2" cstate="print"/>
          <a:srcRect/>
          <a:stretch>
            <a:fillRect/>
          </a:stretch>
        </p:blipFill>
        <p:spPr bwMode="auto">
          <a:xfrm>
            <a:off x="5257801" y="0"/>
            <a:ext cx="3886200" cy="4903251"/>
          </a:xfrm>
          <a:prstGeom prst="rect">
            <a:avLst/>
          </a:prstGeom>
          <a:noFill/>
        </p:spPr>
      </p:pic>
      <p:sp>
        <p:nvSpPr>
          <p:cNvPr id="6" name="Rectangle 5"/>
          <p:cNvSpPr/>
          <p:nvPr/>
        </p:nvSpPr>
        <p:spPr>
          <a:xfrm>
            <a:off x="0" y="0"/>
            <a:ext cx="4800600" cy="369332"/>
          </a:xfrm>
          <a:prstGeom prst="rect">
            <a:avLst/>
          </a:prstGeom>
          <a:solidFill>
            <a:srgbClr val="FFFF00"/>
          </a:solidFill>
        </p:spPr>
        <p:txBody>
          <a:bodyPr wrap="square">
            <a:spAutoFit/>
          </a:bodyPr>
          <a:lstStyle/>
          <a:p>
            <a:r>
              <a:rPr lang="en-US" b="1" i="1" u="sng" dirty="0" smtClean="0">
                <a:solidFill>
                  <a:srgbClr val="FF0000"/>
                </a:solidFill>
              </a:rPr>
              <a:t>Standard: Describe </a:t>
            </a:r>
            <a:r>
              <a:rPr lang="en-US" b="1" i="1" u="sng" dirty="0" smtClean="0">
                <a:solidFill>
                  <a:srgbClr val="FF0000"/>
                </a:solidFill>
              </a:rPr>
              <a:t>the roles of </a:t>
            </a:r>
            <a:r>
              <a:rPr lang="en-US" b="1" i="1" u="sng" dirty="0" smtClean="0">
                <a:solidFill>
                  <a:srgbClr val="FF0000"/>
                </a:solidFill>
              </a:rPr>
              <a:t>Ulysses S. Grant</a:t>
            </a:r>
            <a:endParaRPr lang="en-US" b="1" i="1" u="sng" dirty="0">
              <a:solidFill>
                <a:srgbClr val="FF0000"/>
              </a:solidFill>
            </a:endParaRPr>
          </a:p>
        </p:txBody>
      </p:sp>
      <p:sp>
        <p:nvSpPr>
          <p:cNvPr id="7" name="Rectangle 6"/>
          <p:cNvSpPr/>
          <p:nvPr/>
        </p:nvSpPr>
        <p:spPr>
          <a:xfrm>
            <a:off x="0" y="5029200"/>
            <a:ext cx="9144000" cy="1200329"/>
          </a:xfrm>
          <a:prstGeom prst="rect">
            <a:avLst/>
          </a:prstGeom>
        </p:spPr>
        <p:txBody>
          <a:bodyPr wrap="square">
            <a:spAutoFit/>
          </a:bodyPr>
          <a:lstStyle/>
          <a:p>
            <a:r>
              <a:rPr lang="en-US" sz="2400" dirty="0" smtClean="0"/>
              <a:t>Known for only accepting unconditional surrenders, Grant </a:t>
            </a:r>
            <a:r>
              <a:rPr lang="en-US" sz="2400" dirty="0" smtClean="0"/>
              <a:t>paroled </a:t>
            </a:r>
            <a:r>
              <a:rPr lang="en-US" sz="2400" dirty="0" smtClean="0"/>
              <a:t>Lee’s troops, </a:t>
            </a:r>
            <a:r>
              <a:rPr lang="en-US" sz="2400" dirty="0" smtClean="0"/>
              <a:t>fed </a:t>
            </a:r>
            <a:r>
              <a:rPr lang="en-US" sz="2400" dirty="0" smtClean="0"/>
              <a:t>them and </a:t>
            </a:r>
            <a:r>
              <a:rPr lang="en-US" sz="2400" dirty="0" smtClean="0"/>
              <a:t>allowed </a:t>
            </a:r>
            <a:r>
              <a:rPr lang="en-US" sz="2400" dirty="0" smtClean="0"/>
              <a:t>them to return to their homes if they lay down their arms against the Union.</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merican Civil War: Confederate Commanders"/>
          <p:cNvPicPr>
            <a:picLocks noChangeAspect="1" noChangeArrowheads="1"/>
          </p:cNvPicPr>
          <p:nvPr/>
        </p:nvPicPr>
        <p:blipFill>
          <a:blip r:embed="rId2" cstate="print"/>
          <a:srcRect/>
          <a:stretch>
            <a:fillRect/>
          </a:stretch>
        </p:blipFill>
        <p:spPr bwMode="auto">
          <a:xfrm>
            <a:off x="5334000" y="0"/>
            <a:ext cx="3810000" cy="3810000"/>
          </a:xfrm>
          <a:prstGeom prst="rect">
            <a:avLst/>
          </a:prstGeom>
          <a:noFill/>
        </p:spPr>
      </p:pic>
      <p:sp>
        <p:nvSpPr>
          <p:cNvPr id="4" name="Rectangle 3"/>
          <p:cNvSpPr/>
          <p:nvPr/>
        </p:nvSpPr>
        <p:spPr>
          <a:xfrm>
            <a:off x="0" y="685800"/>
            <a:ext cx="5257800" cy="3046988"/>
          </a:xfrm>
          <a:prstGeom prst="rect">
            <a:avLst/>
          </a:prstGeom>
        </p:spPr>
        <p:txBody>
          <a:bodyPr wrap="square">
            <a:spAutoFit/>
          </a:bodyPr>
          <a:lstStyle/>
          <a:p>
            <a:r>
              <a:rPr lang="en-US" sz="2400" b="1" dirty="0" smtClean="0"/>
              <a:t>Jefferson Davis</a:t>
            </a:r>
            <a:r>
              <a:rPr lang="en-US" sz="2400" dirty="0" smtClean="0"/>
              <a:t> </a:t>
            </a:r>
            <a:r>
              <a:rPr lang="en-US" sz="2400" dirty="0" smtClean="0"/>
              <a:t>was the president </a:t>
            </a:r>
            <a:r>
              <a:rPr lang="en-US" sz="2400" dirty="0" smtClean="0"/>
              <a:t>of the Confederate States of America for the duration of the American </a:t>
            </a:r>
            <a:r>
              <a:rPr lang="en-US" sz="2400" b="1" dirty="0" smtClean="0"/>
              <a:t>Civil War</a:t>
            </a:r>
            <a:r>
              <a:rPr lang="en-US" sz="2400" dirty="0" smtClean="0"/>
              <a:t> (1861-1865</a:t>
            </a:r>
            <a:r>
              <a:rPr lang="en-US" sz="2400" dirty="0" smtClean="0"/>
              <a:t>).</a:t>
            </a:r>
          </a:p>
          <a:p>
            <a:endParaRPr lang="en-US" sz="2400" dirty="0" smtClean="0"/>
          </a:p>
          <a:p>
            <a:r>
              <a:rPr lang="en-US" sz="2400" dirty="0" smtClean="0"/>
              <a:t>Graduated from West Point and was a war hero and Senator before the onset of the Civil War.</a:t>
            </a:r>
            <a:endParaRPr lang="en-US" sz="2400" dirty="0"/>
          </a:p>
        </p:txBody>
      </p:sp>
      <p:sp>
        <p:nvSpPr>
          <p:cNvPr id="5" name="Rectangle 4"/>
          <p:cNvSpPr/>
          <p:nvPr/>
        </p:nvSpPr>
        <p:spPr>
          <a:xfrm>
            <a:off x="0" y="0"/>
            <a:ext cx="4648200" cy="369332"/>
          </a:xfrm>
          <a:prstGeom prst="rect">
            <a:avLst/>
          </a:prstGeom>
          <a:solidFill>
            <a:srgbClr val="FFFF00"/>
          </a:solidFill>
        </p:spPr>
        <p:txBody>
          <a:bodyPr wrap="square">
            <a:spAutoFit/>
          </a:bodyPr>
          <a:lstStyle/>
          <a:p>
            <a:r>
              <a:rPr lang="en-US" b="1" i="1" u="sng" dirty="0" smtClean="0">
                <a:solidFill>
                  <a:srgbClr val="FF0000"/>
                </a:solidFill>
              </a:rPr>
              <a:t>Standard: Describe </a:t>
            </a:r>
            <a:r>
              <a:rPr lang="en-US" b="1" i="1" u="sng" dirty="0" smtClean="0">
                <a:solidFill>
                  <a:srgbClr val="FF0000"/>
                </a:solidFill>
              </a:rPr>
              <a:t>the roles of </a:t>
            </a:r>
            <a:r>
              <a:rPr lang="en-US" b="1" i="1" u="sng" dirty="0" smtClean="0">
                <a:solidFill>
                  <a:srgbClr val="FF0000"/>
                </a:solidFill>
              </a:rPr>
              <a:t>Jefferson </a:t>
            </a:r>
            <a:r>
              <a:rPr lang="en-US" b="1" i="1" u="sng" dirty="0" smtClean="0">
                <a:solidFill>
                  <a:srgbClr val="FF0000"/>
                </a:solidFill>
              </a:rPr>
              <a:t>Davis</a:t>
            </a:r>
            <a:endParaRPr lang="en-US" b="1" i="1" u="sng"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5791200" cy="5632311"/>
          </a:xfrm>
          <a:prstGeom prst="rect">
            <a:avLst/>
          </a:prstGeom>
        </p:spPr>
        <p:txBody>
          <a:bodyPr wrap="square">
            <a:spAutoFit/>
          </a:bodyPr>
          <a:lstStyle/>
          <a:p>
            <a:r>
              <a:rPr lang="en-US" sz="2400" dirty="0" smtClean="0"/>
              <a:t>Thomas </a:t>
            </a:r>
            <a:r>
              <a:rPr lang="en-US" sz="2400" dirty="0" smtClean="0"/>
              <a:t>‘Stonewall’ Jackson was the most famous Confederate general after Robert E Lee during the American Civil War. 'Stonewall' Jackson was highly respected by the men he commanded who gave him his nickname “Stonewall”. </a:t>
            </a:r>
            <a:r>
              <a:rPr lang="en-US" sz="2400" dirty="0" smtClean="0"/>
              <a:t>Jackson’s armies would often stand fast like a stone wall and rally fleeing confederate troops. Jackson’s </a:t>
            </a:r>
            <a:r>
              <a:rPr lang="en-US" sz="2400" dirty="0" smtClean="0"/>
              <a:t>premature death on May 10th 1863 was a huge blow to Lee’s Army of Northern Virginia as Jackson, for whatever reasons, had almost developed an aura of invincibility around his leadership. His death was a huge blow to Southern morale. However, it was a major boost to the North.</a:t>
            </a:r>
            <a:endParaRPr lang="en-US" sz="2400" dirty="0"/>
          </a:p>
        </p:txBody>
      </p:sp>
      <p:sp>
        <p:nvSpPr>
          <p:cNvPr id="5" name="Rectangle 4"/>
          <p:cNvSpPr/>
          <p:nvPr/>
        </p:nvSpPr>
        <p:spPr>
          <a:xfrm>
            <a:off x="0" y="0"/>
            <a:ext cx="5943600" cy="369332"/>
          </a:xfrm>
          <a:prstGeom prst="rect">
            <a:avLst/>
          </a:prstGeom>
          <a:solidFill>
            <a:srgbClr val="FFFF00"/>
          </a:solidFill>
        </p:spPr>
        <p:txBody>
          <a:bodyPr wrap="square">
            <a:spAutoFit/>
          </a:bodyPr>
          <a:lstStyle/>
          <a:p>
            <a:r>
              <a:rPr lang="en-US" b="1" i="1" u="sng" dirty="0" smtClean="0">
                <a:solidFill>
                  <a:srgbClr val="FF0000"/>
                </a:solidFill>
              </a:rPr>
              <a:t>Standard: Describe </a:t>
            </a:r>
            <a:r>
              <a:rPr lang="en-US" b="1" i="1" u="sng" dirty="0" smtClean="0">
                <a:solidFill>
                  <a:srgbClr val="FF0000"/>
                </a:solidFill>
              </a:rPr>
              <a:t>the roles of </a:t>
            </a:r>
            <a:r>
              <a:rPr lang="en-US" b="1" i="1" u="sng" dirty="0" smtClean="0">
                <a:solidFill>
                  <a:srgbClr val="FF0000"/>
                </a:solidFill>
              </a:rPr>
              <a:t>Thomas “Stonewall” </a:t>
            </a:r>
            <a:r>
              <a:rPr lang="en-US" b="1" i="1" u="sng" dirty="0" smtClean="0">
                <a:solidFill>
                  <a:srgbClr val="FF0000"/>
                </a:solidFill>
              </a:rPr>
              <a:t>Jackson</a:t>
            </a:r>
            <a:endParaRPr lang="en-US" b="1" i="1" u="sng" dirty="0">
              <a:solidFill>
                <a:srgbClr val="FF0000"/>
              </a:solidFill>
            </a:endParaRPr>
          </a:p>
        </p:txBody>
      </p:sp>
      <p:pic>
        <p:nvPicPr>
          <p:cNvPr id="34818" name="Picture 2" descr="http://richardmiller.com/wp-content/uploads/2011/12/Giclee_ThomasStonewallJackson.jpg"/>
          <p:cNvPicPr>
            <a:picLocks noChangeAspect="1" noChangeArrowheads="1"/>
          </p:cNvPicPr>
          <p:nvPr/>
        </p:nvPicPr>
        <p:blipFill>
          <a:blip r:embed="rId2" cstate="print"/>
          <a:srcRect/>
          <a:stretch>
            <a:fillRect/>
          </a:stretch>
        </p:blipFill>
        <p:spPr bwMode="auto">
          <a:xfrm>
            <a:off x="5867401" y="0"/>
            <a:ext cx="3276600" cy="398673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media.web.britannica.com/eb-media/93/102893-004-AD5CE881.jpg"/>
          <p:cNvPicPr>
            <a:picLocks noChangeAspect="1" noChangeArrowheads="1"/>
          </p:cNvPicPr>
          <p:nvPr/>
        </p:nvPicPr>
        <p:blipFill>
          <a:blip r:embed="rId2" cstate="print"/>
          <a:srcRect/>
          <a:stretch>
            <a:fillRect/>
          </a:stretch>
        </p:blipFill>
        <p:spPr bwMode="auto">
          <a:xfrm>
            <a:off x="0" y="0"/>
            <a:ext cx="9144000" cy="5791200"/>
          </a:xfrm>
          <a:prstGeom prst="rect">
            <a:avLst/>
          </a:prstGeom>
          <a:noFill/>
        </p:spPr>
      </p:pic>
      <p:sp>
        <p:nvSpPr>
          <p:cNvPr id="4" name="Rectangle 3"/>
          <p:cNvSpPr/>
          <p:nvPr/>
        </p:nvSpPr>
        <p:spPr>
          <a:xfrm>
            <a:off x="0" y="5288340"/>
            <a:ext cx="9144000" cy="1569660"/>
          </a:xfrm>
          <a:prstGeom prst="rect">
            <a:avLst/>
          </a:prstGeom>
          <a:solidFill>
            <a:schemeClr val="bg1"/>
          </a:solidFill>
        </p:spPr>
        <p:txBody>
          <a:bodyPr wrap="square">
            <a:spAutoFit/>
          </a:bodyPr>
          <a:lstStyle/>
          <a:p>
            <a:r>
              <a:rPr lang="en-US" sz="2400" dirty="0" smtClean="0"/>
              <a:t>The largest high relief sculpture in the world, the Confederate Memorial Carving, depicts three Confederate heroes of the Civil War, President Jefferson Davis and Generals Robert E. Lee and Thomas J. "Stonewall" Jackson. </a:t>
            </a:r>
            <a:r>
              <a:rPr lang="en-US" sz="2400" dirty="0" smtClean="0"/>
              <a:t>  You can see this on the north face of Stone Mountain.</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0469"/>
            <a:ext cx="4572000" cy="381000"/>
          </a:xfrm>
          <a:prstGeom prst="rect">
            <a:avLst/>
          </a:prstGeom>
        </p:spPr>
        <p:txBody>
          <a:bodyPr wrap="square">
            <a:spAutoFit/>
          </a:bodyPr>
          <a:lstStyle/>
          <a:p>
            <a:pPr algn="ctr"/>
            <a:r>
              <a:rPr lang="en-US" dirty="0" smtClean="0"/>
              <a:t>effects of war on the North</a:t>
            </a:r>
            <a:endParaRPr lang="en-US" dirty="0"/>
          </a:p>
        </p:txBody>
      </p:sp>
      <p:sp>
        <p:nvSpPr>
          <p:cNvPr id="3" name="Rectangle 2"/>
          <p:cNvSpPr/>
          <p:nvPr/>
        </p:nvSpPr>
        <p:spPr>
          <a:xfrm>
            <a:off x="4572001" y="420469"/>
            <a:ext cx="4572000" cy="381000"/>
          </a:xfrm>
          <a:prstGeom prst="rect">
            <a:avLst/>
          </a:prstGeom>
        </p:spPr>
        <p:txBody>
          <a:bodyPr wrap="square">
            <a:spAutoFit/>
          </a:bodyPr>
          <a:lstStyle/>
          <a:p>
            <a:pPr algn="ctr"/>
            <a:r>
              <a:rPr lang="en-US" dirty="0" smtClean="0"/>
              <a:t>effects of war on the South</a:t>
            </a:r>
            <a:endParaRPr lang="en-US" dirty="0"/>
          </a:p>
        </p:txBody>
      </p:sp>
      <p:cxnSp>
        <p:nvCxnSpPr>
          <p:cNvPr id="5" name="Straight Connector 4"/>
          <p:cNvCxnSpPr/>
          <p:nvPr/>
        </p:nvCxnSpPr>
        <p:spPr>
          <a:xfrm>
            <a:off x="4572000" y="0"/>
            <a:ext cx="0" cy="457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801469"/>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801469"/>
            <a:ext cx="4572000" cy="646331"/>
          </a:xfrm>
          <a:prstGeom prst="rect">
            <a:avLst/>
          </a:prstGeom>
        </p:spPr>
        <p:txBody>
          <a:bodyPr>
            <a:spAutoFit/>
          </a:bodyPr>
          <a:lstStyle/>
          <a:p>
            <a:pPr>
              <a:buFont typeface="Wingdings" pitchFamily="2" charset="2"/>
              <a:buChar char="Ø"/>
            </a:pPr>
            <a:r>
              <a:rPr lang="en-US" dirty="0" smtClean="0"/>
              <a:t>  The North was well on its way toward a commercial and manufacturing economy</a:t>
            </a:r>
            <a:endParaRPr lang="en-US" dirty="0"/>
          </a:p>
        </p:txBody>
      </p:sp>
      <p:sp>
        <p:nvSpPr>
          <p:cNvPr id="9" name="Rectangle 8"/>
          <p:cNvSpPr/>
          <p:nvPr/>
        </p:nvSpPr>
        <p:spPr>
          <a:xfrm>
            <a:off x="0" y="1487269"/>
            <a:ext cx="4572000" cy="646331"/>
          </a:xfrm>
          <a:prstGeom prst="rect">
            <a:avLst/>
          </a:prstGeom>
        </p:spPr>
        <p:txBody>
          <a:bodyPr>
            <a:spAutoFit/>
          </a:bodyPr>
          <a:lstStyle/>
          <a:p>
            <a:pPr>
              <a:buFont typeface="Wingdings" pitchFamily="2" charset="2"/>
              <a:buChar char="Ø"/>
            </a:pPr>
            <a:r>
              <a:rPr lang="en-US" dirty="0" smtClean="0"/>
              <a:t>  The Union's industrial and economic capacity soared during the war</a:t>
            </a:r>
            <a:endParaRPr lang="en-US" dirty="0"/>
          </a:p>
        </p:txBody>
      </p:sp>
      <p:sp>
        <p:nvSpPr>
          <p:cNvPr id="10" name="Rectangle 9"/>
          <p:cNvSpPr/>
          <p:nvPr/>
        </p:nvSpPr>
        <p:spPr>
          <a:xfrm>
            <a:off x="0" y="2133600"/>
            <a:ext cx="4572000" cy="923330"/>
          </a:xfrm>
          <a:prstGeom prst="rect">
            <a:avLst/>
          </a:prstGeom>
        </p:spPr>
        <p:txBody>
          <a:bodyPr>
            <a:spAutoFit/>
          </a:bodyPr>
          <a:lstStyle/>
          <a:p>
            <a:pPr>
              <a:buFont typeface="Wingdings" pitchFamily="2" charset="2"/>
              <a:buChar char="Ø"/>
            </a:pPr>
            <a:r>
              <a:rPr lang="en-US" dirty="0" smtClean="0"/>
              <a:t>  Free states attracted the vast majority of the waves of European immigration through the mid-19th century.</a:t>
            </a:r>
            <a:endParaRPr lang="en-US" dirty="0"/>
          </a:p>
        </p:txBody>
      </p:sp>
      <p:sp>
        <p:nvSpPr>
          <p:cNvPr id="11" name="Rectangle 10"/>
          <p:cNvSpPr/>
          <p:nvPr/>
        </p:nvSpPr>
        <p:spPr>
          <a:xfrm>
            <a:off x="0" y="3087469"/>
            <a:ext cx="4572000" cy="646331"/>
          </a:xfrm>
          <a:prstGeom prst="rect">
            <a:avLst/>
          </a:prstGeom>
        </p:spPr>
        <p:txBody>
          <a:bodyPr>
            <a:spAutoFit/>
          </a:bodyPr>
          <a:lstStyle/>
          <a:p>
            <a:pPr>
              <a:buFont typeface="Wingdings" pitchFamily="2" charset="2"/>
              <a:buChar char="Ø"/>
            </a:pPr>
            <a:r>
              <a:rPr lang="en-US" dirty="0" smtClean="0"/>
              <a:t>  26 percent of the Northern population lived in urban areas</a:t>
            </a:r>
            <a:endParaRPr lang="en-US" dirty="0"/>
          </a:p>
        </p:txBody>
      </p:sp>
      <p:sp>
        <p:nvSpPr>
          <p:cNvPr id="12" name="Rectangle 11"/>
          <p:cNvSpPr/>
          <p:nvPr/>
        </p:nvSpPr>
        <p:spPr>
          <a:xfrm>
            <a:off x="4572000" y="3050738"/>
            <a:ext cx="4572000" cy="646331"/>
          </a:xfrm>
          <a:prstGeom prst="rect">
            <a:avLst/>
          </a:prstGeom>
        </p:spPr>
        <p:txBody>
          <a:bodyPr>
            <a:spAutoFit/>
          </a:bodyPr>
          <a:lstStyle/>
          <a:p>
            <a:pPr>
              <a:buFont typeface="Wingdings" pitchFamily="2" charset="2"/>
              <a:buChar char="Ø"/>
            </a:pPr>
            <a:r>
              <a:rPr lang="en-US" dirty="0" smtClean="0"/>
              <a:t>  Only about </a:t>
            </a:r>
            <a:r>
              <a:rPr lang="en-US" dirty="0" smtClean="0"/>
              <a:t>10 </a:t>
            </a:r>
            <a:r>
              <a:rPr lang="en-US" dirty="0" smtClean="0"/>
              <a:t>percent of </a:t>
            </a:r>
            <a:r>
              <a:rPr lang="en-US" dirty="0" smtClean="0"/>
              <a:t>the southern population lived in urban areas.</a:t>
            </a:r>
            <a:endParaRPr lang="en-US" dirty="0"/>
          </a:p>
        </p:txBody>
      </p:sp>
      <p:sp>
        <p:nvSpPr>
          <p:cNvPr id="13" name="Rectangle 12"/>
          <p:cNvSpPr/>
          <p:nvPr/>
        </p:nvSpPr>
        <p:spPr>
          <a:xfrm>
            <a:off x="0" y="3773269"/>
            <a:ext cx="4572000" cy="646331"/>
          </a:xfrm>
          <a:prstGeom prst="rect">
            <a:avLst/>
          </a:prstGeom>
        </p:spPr>
        <p:txBody>
          <a:bodyPr>
            <a:spAutoFit/>
          </a:bodyPr>
          <a:lstStyle/>
          <a:p>
            <a:pPr>
              <a:buFont typeface="Wingdings" pitchFamily="2" charset="2"/>
              <a:buChar char="Ø"/>
            </a:pPr>
            <a:r>
              <a:rPr lang="en-US" dirty="0" smtClean="0"/>
              <a:t>  Northern agriculture became increasingly mechanized</a:t>
            </a:r>
            <a:endParaRPr lang="en-US" dirty="0"/>
          </a:p>
        </p:txBody>
      </p:sp>
      <p:sp>
        <p:nvSpPr>
          <p:cNvPr id="14" name="Rectangle 13"/>
          <p:cNvSpPr/>
          <p:nvPr/>
        </p:nvSpPr>
        <p:spPr>
          <a:xfrm>
            <a:off x="4572000" y="3736538"/>
            <a:ext cx="4572000" cy="646331"/>
          </a:xfrm>
          <a:prstGeom prst="rect">
            <a:avLst/>
          </a:prstGeom>
        </p:spPr>
        <p:txBody>
          <a:bodyPr>
            <a:spAutoFit/>
          </a:bodyPr>
          <a:lstStyle/>
          <a:p>
            <a:pPr>
              <a:buFont typeface="Wingdings" pitchFamily="2" charset="2"/>
              <a:buChar char="Ø"/>
            </a:pPr>
            <a:r>
              <a:rPr lang="en-US" dirty="0" smtClean="0"/>
              <a:t>  Southern agriculture remained labor intensive</a:t>
            </a:r>
            <a:endParaRPr lang="en-US" dirty="0"/>
          </a:p>
        </p:txBody>
      </p:sp>
      <p:sp>
        <p:nvSpPr>
          <p:cNvPr id="15" name="Rectangle 14"/>
          <p:cNvSpPr/>
          <p:nvPr/>
        </p:nvSpPr>
        <p:spPr>
          <a:xfrm>
            <a:off x="4572000" y="801469"/>
            <a:ext cx="4389728" cy="369332"/>
          </a:xfrm>
          <a:prstGeom prst="rect">
            <a:avLst/>
          </a:prstGeom>
        </p:spPr>
        <p:txBody>
          <a:bodyPr wrap="none">
            <a:spAutoFit/>
          </a:bodyPr>
          <a:lstStyle/>
          <a:p>
            <a:pPr>
              <a:buFont typeface="Wingdings" pitchFamily="2" charset="2"/>
              <a:buChar char="Ø"/>
            </a:pPr>
            <a:r>
              <a:rPr lang="en-US" dirty="0" smtClean="0"/>
              <a:t>  </a:t>
            </a:r>
            <a:r>
              <a:rPr lang="en-US" dirty="0" smtClean="0"/>
              <a:t>T</a:t>
            </a:r>
            <a:r>
              <a:rPr lang="en-US" dirty="0" smtClean="0"/>
              <a:t>he South </a:t>
            </a:r>
            <a:r>
              <a:rPr lang="en-US" dirty="0" smtClean="0"/>
              <a:t>was predominantly agricultural</a:t>
            </a:r>
            <a:endParaRPr lang="en-US" dirty="0"/>
          </a:p>
        </p:txBody>
      </p:sp>
      <p:sp>
        <p:nvSpPr>
          <p:cNvPr id="16" name="Rectangle 15"/>
          <p:cNvSpPr/>
          <p:nvPr/>
        </p:nvSpPr>
        <p:spPr>
          <a:xfrm>
            <a:off x="0" y="5257800"/>
            <a:ext cx="9144000" cy="923330"/>
          </a:xfrm>
          <a:prstGeom prst="rect">
            <a:avLst/>
          </a:prstGeom>
        </p:spPr>
        <p:txBody>
          <a:bodyPr wrap="square">
            <a:spAutoFit/>
          </a:bodyPr>
          <a:lstStyle/>
          <a:p>
            <a:r>
              <a:rPr lang="en-US" dirty="0" smtClean="0"/>
              <a:t>Southern Democratic members left to join the Confederacy. Lincoln and congressional Republicans seized this opportunity to enact several pieces of legislation that had languished in Congress for years due to strong Southern opposition.</a:t>
            </a:r>
            <a:endParaRPr lang="en-US" dirty="0"/>
          </a:p>
        </p:txBody>
      </p:sp>
      <p:sp>
        <p:nvSpPr>
          <p:cNvPr id="17" name="Rectangle 16"/>
          <p:cNvSpPr/>
          <p:nvPr/>
        </p:nvSpPr>
        <p:spPr>
          <a:xfrm>
            <a:off x="0" y="0"/>
            <a:ext cx="6096000" cy="369332"/>
          </a:xfrm>
          <a:prstGeom prst="rect">
            <a:avLst/>
          </a:prstGeom>
          <a:solidFill>
            <a:srgbClr val="FFFF00"/>
          </a:solidFill>
        </p:spPr>
        <p:txBody>
          <a:bodyPr wrap="square">
            <a:spAutoFit/>
          </a:bodyPr>
          <a:lstStyle/>
          <a:p>
            <a:r>
              <a:rPr lang="en-US" b="1" i="1" u="sng" dirty="0" smtClean="0">
                <a:solidFill>
                  <a:srgbClr val="FF0000"/>
                </a:solidFill>
              </a:rPr>
              <a:t>Standard: Describe </a:t>
            </a:r>
            <a:r>
              <a:rPr lang="en-US" b="1" i="1" u="sng" dirty="0" smtClean="0">
                <a:solidFill>
                  <a:srgbClr val="FF0000"/>
                </a:solidFill>
              </a:rPr>
              <a:t>the effects of war on the North and South</a:t>
            </a:r>
            <a:endParaRPr lang="en-US" b="1" i="1" u="sng" dirty="0">
              <a:solidFill>
                <a:srgbClr val="FF0000"/>
              </a:solidFill>
            </a:endParaRPr>
          </a:p>
        </p:txBody>
      </p:sp>
      <p:sp>
        <p:nvSpPr>
          <p:cNvPr id="19" name="Rectangle 18"/>
          <p:cNvSpPr/>
          <p:nvPr/>
        </p:nvSpPr>
        <p:spPr>
          <a:xfrm>
            <a:off x="4572000" y="1295400"/>
            <a:ext cx="4572000" cy="923330"/>
          </a:xfrm>
          <a:prstGeom prst="rect">
            <a:avLst/>
          </a:prstGeom>
        </p:spPr>
        <p:txBody>
          <a:bodyPr wrap="square">
            <a:spAutoFit/>
          </a:bodyPr>
          <a:lstStyle/>
          <a:p>
            <a:pPr>
              <a:buFont typeface="Wingdings" pitchFamily="2" charset="2"/>
              <a:buChar char="Ø"/>
            </a:pPr>
            <a:r>
              <a:rPr lang="en-US" dirty="0" smtClean="0"/>
              <a:t>  </a:t>
            </a:r>
            <a:r>
              <a:rPr lang="en-US" dirty="0" smtClean="0"/>
              <a:t>the South’s dependency on human labor was suited for large plantations with riches to the few</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www.politicsnc.com/wp-content/uploads/2013/07/205x313xcarpetbagger-and-scalawag-e1373382478177.jpg,q3382bf.pagespeed.ic.wgO48JiN35.jpg"/>
          <p:cNvPicPr>
            <a:picLocks noChangeAspect="1" noChangeArrowheads="1"/>
          </p:cNvPicPr>
          <p:nvPr/>
        </p:nvPicPr>
        <p:blipFill>
          <a:blip r:embed="rId2" cstate="print"/>
          <a:srcRect/>
          <a:stretch>
            <a:fillRect/>
          </a:stretch>
        </p:blipFill>
        <p:spPr bwMode="auto">
          <a:xfrm>
            <a:off x="0" y="3484012"/>
            <a:ext cx="2209800" cy="3373988"/>
          </a:xfrm>
          <a:prstGeom prst="rect">
            <a:avLst/>
          </a:prstGeom>
          <a:noFill/>
        </p:spPr>
      </p:pic>
      <p:pic>
        <p:nvPicPr>
          <p:cNvPr id="33794" name="Picture 2" descr="http://americanhistory.mrdonn.org/banner_reconstruction1.GIF"/>
          <p:cNvPicPr>
            <a:picLocks noChangeAspect="1" noChangeArrowheads="1"/>
          </p:cNvPicPr>
          <p:nvPr/>
        </p:nvPicPr>
        <p:blipFill>
          <a:blip r:embed="rId3" cstate="print"/>
          <a:srcRect/>
          <a:stretch>
            <a:fillRect/>
          </a:stretch>
        </p:blipFill>
        <p:spPr bwMode="auto">
          <a:xfrm>
            <a:off x="0" y="76200"/>
            <a:ext cx="9144000" cy="2438400"/>
          </a:xfrm>
          <a:prstGeom prst="rect">
            <a:avLst/>
          </a:prstGeom>
          <a:noFill/>
        </p:spPr>
      </p:pic>
      <p:sp>
        <p:nvSpPr>
          <p:cNvPr id="5" name="Rectangle 4"/>
          <p:cNvSpPr/>
          <p:nvPr/>
        </p:nvSpPr>
        <p:spPr>
          <a:xfrm>
            <a:off x="0" y="0"/>
            <a:ext cx="6400800" cy="369332"/>
          </a:xfrm>
          <a:prstGeom prst="rect">
            <a:avLst/>
          </a:prstGeom>
          <a:solidFill>
            <a:srgbClr val="FFFF00"/>
          </a:solidFill>
        </p:spPr>
        <p:txBody>
          <a:bodyPr wrap="square">
            <a:spAutoFit/>
          </a:bodyPr>
          <a:lstStyle/>
          <a:p>
            <a:r>
              <a:rPr lang="en-US" b="1" i="1" u="sng" dirty="0" smtClean="0"/>
              <a:t>Standard: Analyze </a:t>
            </a:r>
            <a:r>
              <a:rPr lang="en-US" b="1" i="1" u="sng" dirty="0" smtClean="0"/>
              <a:t>the effects of Reconstruction on American life</a:t>
            </a:r>
            <a:endParaRPr lang="en-US" b="1" i="1" u="sng" dirty="0"/>
          </a:p>
        </p:txBody>
      </p:sp>
      <p:sp>
        <p:nvSpPr>
          <p:cNvPr id="6" name="Rectangle 5"/>
          <p:cNvSpPr/>
          <p:nvPr/>
        </p:nvSpPr>
        <p:spPr>
          <a:xfrm>
            <a:off x="0" y="2241352"/>
            <a:ext cx="9144000" cy="1169551"/>
          </a:xfrm>
          <a:prstGeom prst="rect">
            <a:avLst/>
          </a:prstGeom>
        </p:spPr>
        <p:txBody>
          <a:bodyPr wrap="square">
            <a:spAutoFit/>
          </a:bodyPr>
          <a:lstStyle/>
          <a:p>
            <a:r>
              <a:rPr lang="en-US" sz="2000" dirty="0" smtClean="0"/>
              <a:t>During and immediately after the Civil War, many northerners headed to the southern states, driven by hopes of economic gain, a desire to work on behalf of the newly emancipated slaves or a combination of both. </a:t>
            </a:r>
            <a:endParaRPr lang="en-US" sz="2000" dirty="0" smtClean="0"/>
          </a:p>
          <a:p>
            <a:endParaRPr lang="en-US" sz="900" dirty="0" smtClean="0"/>
          </a:p>
        </p:txBody>
      </p:sp>
      <p:sp>
        <p:nvSpPr>
          <p:cNvPr id="9" name="Rectangle 8"/>
          <p:cNvSpPr/>
          <p:nvPr/>
        </p:nvSpPr>
        <p:spPr>
          <a:xfrm>
            <a:off x="2209800" y="3276600"/>
            <a:ext cx="6934200" cy="3308598"/>
          </a:xfrm>
          <a:prstGeom prst="rect">
            <a:avLst/>
          </a:prstGeom>
        </p:spPr>
        <p:txBody>
          <a:bodyPr wrap="square">
            <a:spAutoFit/>
          </a:bodyPr>
          <a:lstStyle/>
          <a:p>
            <a:r>
              <a:rPr lang="en-US" sz="2000" dirty="0" smtClean="0"/>
              <a:t>These “</a:t>
            </a:r>
            <a:r>
              <a:rPr lang="en-US" sz="2000" b="1" dirty="0" smtClean="0"/>
              <a:t>carpetbaggers</a:t>
            </a:r>
            <a:r>
              <a:rPr lang="en-US" sz="2000" dirty="0" smtClean="0"/>
              <a:t>”–whom many in the South viewed as opportunists looking to exploit and profit from the region’s misfortunes–supported the Republican Party, and would play a central role in shaping new southern governments during Reconstruction. </a:t>
            </a:r>
          </a:p>
          <a:p>
            <a:endParaRPr lang="en-US" sz="900" dirty="0" smtClean="0"/>
          </a:p>
          <a:p>
            <a:r>
              <a:rPr lang="en-US" sz="2000" dirty="0" smtClean="0"/>
              <a:t>In addition to carpetbaggers and freed African Americans, the majority of Republican support in the South came from white southerners who for various reasons saw more of an advantage in backing the policies of Reconstruction than in opposing them. Critics referred derisively to these southerners as “</a:t>
            </a:r>
            <a:r>
              <a:rPr lang="en-US" sz="2000" b="1" dirty="0" smtClean="0"/>
              <a:t>scalawags</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6477"/>
            <a:ext cx="9144000" cy="1200329"/>
          </a:xfrm>
          <a:prstGeom prst="rect">
            <a:avLst/>
          </a:prstGeom>
        </p:spPr>
        <p:txBody>
          <a:bodyPr wrap="square">
            <a:spAutoFit/>
          </a:bodyPr>
          <a:lstStyle/>
          <a:p>
            <a:r>
              <a:rPr lang="en-US" dirty="0" smtClean="0"/>
              <a:t>The </a:t>
            </a:r>
            <a:r>
              <a:rPr lang="en-US" b="1" dirty="0" smtClean="0"/>
              <a:t>Reconstruction Amendments</a:t>
            </a:r>
            <a:r>
              <a:rPr lang="en-US" dirty="0" smtClean="0"/>
              <a:t> are the </a:t>
            </a:r>
            <a:r>
              <a:rPr lang="en-US" dirty="0" smtClean="0">
                <a:hlinkClick r:id="rId2" tooltip="Thirteenth Amendment to the United States Constitution"/>
              </a:rPr>
              <a:t>Thirteenth</a:t>
            </a:r>
            <a:r>
              <a:rPr lang="en-US" dirty="0" smtClean="0"/>
              <a:t>, </a:t>
            </a:r>
            <a:r>
              <a:rPr lang="en-US" dirty="0" smtClean="0">
                <a:hlinkClick r:id="rId3" tooltip="Fourteenth Amendment to the United States Constitution"/>
              </a:rPr>
              <a:t>Fourteenth</a:t>
            </a:r>
            <a:r>
              <a:rPr lang="en-US" dirty="0" smtClean="0"/>
              <a:t>, and </a:t>
            </a:r>
            <a:r>
              <a:rPr lang="en-US" dirty="0" smtClean="0">
                <a:hlinkClick r:id="rId4" tooltip="Fifteenth Amendment to the United States Constitution"/>
              </a:rPr>
              <a:t>Fifteenth</a:t>
            </a:r>
            <a:r>
              <a:rPr lang="en-US" dirty="0" smtClean="0"/>
              <a:t> amendments to the United States Constitution. These amendments were intended to guarantee freedom to former slaves and to establish and prevent discrimination in civil rights to former slaves and all citizens of the United States.</a:t>
            </a:r>
            <a:endParaRPr lang="en-US" dirty="0"/>
          </a:p>
        </p:txBody>
      </p:sp>
      <p:sp>
        <p:nvSpPr>
          <p:cNvPr id="7" name="Rectangle 6"/>
          <p:cNvSpPr/>
          <p:nvPr/>
        </p:nvSpPr>
        <p:spPr>
          <a:xfrm>
            <a:off x="0" y="0"/>
            <a:ext cx="7239000" cy="369332"/>
          </a:xfrm>
          <a:prstGeom prst="rect">
            <a:avLst/>
          </a:prstGeom>
          <a:solidFill>
            <a:srgbClr val="FFFF00"/>
          </a:solidFill>
        </p:spPr>
        <p:txBody>
          <a:bodyPr wrap="square">
            <a:spAutoFit/>
          </a:bodyPr>
          <a:lstStyle/>
          <a:p>
            <a:r>
              <a:rPr lang="en-US" b="1" i="1" u="sng" dirty="0" smtClean="0"/>
              <a:t>Standard: Describe </a:t>
            </a:r>
            <a:r>
              <a:rPr lang="en-US" b="1" i="1" u="sng" dirty="0" smtClean="0"/>
              <a:t>the purpose of the 13th, 14th, and 15th Amendments. </a:t>
            </a:r>
            <a:endParaRPr lang="en-US" b="1" i="1" u="sng" dirty="0"/>
          </a:p>
        </p:txBody>
      </p:sp>
      <p:sp>
        <p:nvSpPr>
          <p:cNvPr id="8" name="Rectangle 7"/>
          <p:cNvSpPr/>
          <p:nvPr/>
        </p:nvSpPr>
        <p:spPr>
          <a:xfrm>
            <a:off x="0" y="3704272"/>
            <a:ext cx="2743200" cy="923330"/>
          </a:xfrm>
          <a:prstGeom prst="rect">
            <a:avLst/>
          </a:prstGeom>
        </p:spPr>
        <p:txBody>
          <a:bodyPr wrap="square">
            <a:spAutoFit/>
          </a:bodyPr>
          <a:lstStyle/>
          <a:p>
            <a:r>
              <a:rPr lang="en-US" b="1" i="1" dirty="0" smtClean="0"/>
              <a:t>The 13th Amendment</a:t>
            </a:r>
            <a:r>
              <a:rPr lang="en-US" dirty="0" smtClean="0"/>
              <a:t>: officially ended slavery and prohibited it for the </a:t>
            </a:r>
            <a:r>
              <a:rPr lang="en-US" dirty="0" smtClean="0"/>
              <a:t>future.</a:t>
            </a:r>
            <a:endParaRPr lang="en-US" dirty="0"/>
          </a:p>
        </p:txBody>
      </p:sp>
      <p:sp>
        <p:nvSpPr>
          <p:cNvPr id="9" name="Rectangle 8"/>
          <p:cNvSpPr/>
          <p:nvPr/>
        </p:nvSpPr>
        <p:spPr>
          <a:xfrm>
            <a:off x="2819400" y="3732074"/>
            <a:ext cx="2971800" cy="1754326"/>
          </a:xfrm>
          <a:prstGeom prst="rect">
            <a:avLst/>
          </a:prstGeom>
        </p:spPr>
        <p:txBody>
          <a:bodyPr wrap="square">
            <a:spAutoFit/>
          </a:bodyPr>
          <a:lstStyle/>
          <a:p>
            <a:r>
              <a:rPr lang="en-US" b="1" i="1" dirty="0" smtClean="0"/>
              <a:t>The 14th Amendment</a:t>
            </a:r>
            <a:r>
              <a:rPr lang="en-US" dirty="0" smtClean="0"/>
              <a:t>: declared that former slaves were citizens and required that states provide everyone equal protection under the law. </a:t>
            </a:r>
            <a:endParaRPr lang="en-US" dirty="0"/>
          </a:p>
        </p:txBody>
      </p:sp>
      <p:sp>
        <p:nvSpPr>
          <p:cNvPr id="10" name="Rectangle 9"/>
          <p:cNvSpPr/>
          <p:nvPr/>
        </p:nvSpPr>
        <p:spPr>
          <a:xfrm>
            <a:off x="5943600" y="3674744"/>
            <a:ext cx="3200400" cy="1477328"/>
          </a:xfrm>
          <a:prstGeom prst="rect">
            <a:avLst/>
          </a:prstGeom>
        </p:spPr>
        <p:txBody>
          <a:bodyPr wrap="square">
            <a:spAutoFit/>
          </a:bodyPr>
          <a:lstStyle/>
          <a:p>
            <a:r>
              <a:rPr lang="en-US" b="1" i="1" dirty="0" smtClean="0"/>
              <a:t>The 15th Amendment</a:t>
            </a:r>
            <a:r>
              <a:rPr lang="en-US" dirty="0" smtClean="0"/>
              <a:t>: guaranteed voting rights for citizens regardless of race, color, or previous condition of servitude (meaning slavery). </a:t>
            </a:r>
            <a:endParaRPr lang="en-US" dirty="0"/>
          </a:p>
        </p:txBody>
      </p:sp>
      <p:pic>
        <p:nvPicPr>
          <p:cNvPr id="11" name="Picture 2" descr="http://mmskaylah8.weebly.com/uploads/1/5/7/0/15706896/439485286.jpg?165"/>
          <p:cNvPicPr>
            <a:picLocks noChangeAspect="1" noChangeArrowheads="1"/>
          </p:cNvPicPr>
          <p:nvPr/>
        </p:nvPicPr>
        <p:blipFill>
          <a:blip r:embed="rId5" cstate="print"/>
          <a:srcRect/>
          <a:stretch>
            <a:fillRect/>
          </a:stretch>
        </p:blipFill>
        <p:spPr bwMode="auto">
          <a:xfrm>
            <a:off x="381000" y="1676400"/>
            <a:ext cx="1752600" cy="1752600"/>
          </a:xfrm>
          <a:prstGeom prst="rect">
            <a:avLst/>
          </a:prstGeom>
          <a:noFill/>
        </p:spPr>
      </p:pic>
      <p:pic>
        <p:nvPicPr>
          <p:cNvPr id="12" name="Picture 4" descr="http://www.proprofs.com/flashcards/upload/q4711466.gif"/>
          <p:cNvPicPr>
            <a:picLocks noChangeAspect="1" noChangeArrowheads="1"/>
          </p:cNvPicPr>
          <p:nvPr/>
        </p:nvPicPr>
        <p:blipFill>
          <a:blip r:embed="rId6" cstate="print"/>
          <a:srcRect/>
          <a:stretch>
            <a:fillRect/>
          </a:stretch>
        </p:blipFill>
        <p:spPr bwMode="auto">
          <a:xfrm>
            <a:off x="3505200" y="1676400"/>
            <a:ext cx="1752600" cy="1752600"/>
          </a:xfrm>
          <a:prstGeom prst="rect">
            <a:avLst/>
          </a:prstGeom>
          <a:noFill/>
        </p:spPr>
      </p:pic>
      <p:pic>
        <p:nvPicPr>
          <p:cNvPr id="13" name="Picture 2" descr="http://e08595.medialib.glogster.com/media/3f/3f69c4a7f5391ba596dac8b44ab0c90e841037761494fdb7dca1b281abeff4da/colored-hand-in-ballot-gif.gif"/>
          <p:cNvPicPr>
            <a:picLocks noChangeAspect="1" noChangeArrowheads="1"/>
          </p:cNvPicPr>
          <p:nvPr/>
        </p:nvPicPr>
        <p:blipFill>
          <a:blip r:embed="rId7" cstate="print"/>
          <a:srcRect/>
          <a:stretch>
            <a:fillRect/>
          </a:stretch>
        </p:blipFill>
        <p:spPr bwMode="auto">
          <a:xfrm>
            <a:off x="6348046" y="1371600"/>
            <a:ext cx="1729154" cy="224790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282793" cy="369332"/>
          </a:xfrm>
          <a:prstGeom prst="rect">
            <a:avLst/>
          </a:prstGeom>
          <a:solidFill>
            <a:srgbClr val="FFFF00"/>
          </a:solidFill>
        </p:spPr>
        <p:txBody>
          <a:bodyPr wrap="none">
            <a:spAutoFit/>
          </a:bodyPr>
          <a:lstStyle/>
          <a:p>
            <a:r>
              <a:rPr lang="en-US" b="1" i="1" u="sng" dirty="0" smtClean="0"/>
              <a:t>Standard: Explain </a:t>
            </a:r>
            <a:r>
              <a:rPr lang="en-US" b="1" i="1" u="sng" dirty="0" smtClean="0"/>
              <a:t>the work of the Freedmen’s Bureau</a:t>
            </a:r>
            <a:endParaRPr lang="en-US" b="1" i="1" u="sng" dirty="0"/>
          </a:p>
        </p:txBody>
      </p:sp>
      <p:sp>
        <p:nvSpPr>
          <p:cNvPr id="3" name="Rectangle 2"/>
          <p:cNvSpPr/>
          <p:nvPr/>
        </p:nvSpPr>
        <p:spPr>
          <a:xfrm>
            <a:off x="0" y="381000"/>
            <a:ext cx="9144000" cy="1754326"/>
          </a:xfrm>
          <a:prstGeom prst="rect">
            <a:avLst/>
          </a:prstGeom>
        </p:spPr>
        <p:txBody>
          <a:bodyPr wrap="square">
            <a:spAutoFit/>
          </a:bodyPr>
          <a:lstStyle/>
          <a:p>
            <a:r>
              <a:rPr lang="en-US" dirty="0" smtClean="0"/>
              <a:t>The U.S. Bureau of Refugees, Freedmen and Abandoned Lands, popularly known as the Freedmen’s Bureau, was established in 1865 by Congress to help former black slaves and poor whites in the South in the aftermath of the U.S. Civil War . The Freedmen’s Bureau provided food, housing and medical aid, established schools and offered legal assistance. It also attempted to settle former slaves on Confederate lands confiscated or abandoned during the war. </a:t>
            </a:r>
            <a:endParaRPr lang="en-US" dirty="0"/>
          </a:p>
        </p:txBody>
      </p:sp>
      <p:pic>
        <p:nvPicPr>
          <p:cNvPr id="47106" name="Picture 2" descr="The Bureau's task was to help Southern blacks and whites make the transition from a society based on slavery to one allowing freedom."/>
          <p:cNvPicPr>
            <a:picLocks noChangeAspect="1" noChangeArrowheads="1"/>
          </p:cNvPicPr>
          <p:nvPr/>
        </p:nvPicPr>
        <p:blipFill>
          <a:blip r:embed="rId2" cstate="print"/>
          <a:srcRect/>
          <a:stretch>
            <a:fillRect/>
          </a:stretch>
        </p:blipFill>
        <p:spPr bwMode="auto">
          <a:xfrm>
            <a:off x="5257800" y="1828800"/>
            <a:ext cx="3886200" cy="1543051"/>
          </a:xfrm>
          <a:prstGeom prst="rect">
            <a:avLst/>
          </a:prstGeom>
          <a:noFill/>
        </p:spPr>
      </p:pic>
      <p:pic>
        <p:nvPicPr>
          <p:cNvPr id="47110" name="Picture 6" descr="http://claw.cofc.edu/afterslavery/images/c5.jpg"/>
          <p:cNvPicPr>
            <a:picLocks noChangeAspect="1" noChangeArrowheads="1"/>
          </p:cNvPicPr>
          <p:nvPr/>
        </p:nvPicPr>
        <p:blipFill>
          <a:blip r:embed="rId3" cstate="print"/>
          <a:srcRect/>
          <a:stretch>
            <a:fillRect/>
          </a:stretch>
        </p:blipFill>
        <p:spPr bwMode="auto">
          <a:xfrm>
            <a:off x="3124200" y="3346449"/>
            <a:ext cx="6019800" cy="3511551"/>
          </a:xfrm>
          <a:prstGeom prst="rect">
            <a:avLst/>
          </a:prstGeom>
          <a:noFill/>
        </p:spPr>
      </p:pic>
      <p:pic>
        <p:nvPicPr>
          <p:cNvPr id="47112" name="Picture 8" descr="http://cdn.history.com/sites/2/2013/12/96738754-H.jpeg"/>
          <p:cNvPicPr>
            <a:picLocks noChangeAspect="1" noChangeArrowheads="1"/>
          </p:cNvPicPr>
          <p:nvPr/>
        </p:nvPicPr>
        <p:blipFill>
          <a:blip r:embed="rId4" cstate="print"/>
          <a:srcRect/>
          <a:stretch>
            <a:fillRect/>
          </a:stretch>
        </p:blipFill>
        <p:spPr bwMode="auto">
          <a:xfrm>
            <a:off x="0" y="2133600"/>
            <a:ext cx="5120640" cy="1676400"/>
          </a:xfrm>
          <a:prstGeom prst="rect">
            <a:avLst/>
          </a:prstGeom>
          <a:noFill/>
        </p:spPr>
      </p:pic>
      <p:sp>
        <p:nvSpPr>
          <p:cNvPr id="9" name="Rectangle 8"/>
          <p:cNvSpPr/>
          <p:nvPr/>
        </p:nvSpPr>
        <p:spPr>
          <a:xfrm>
            <a:off x="0" y="4343400"/>
            <a:ext cx="3124200" cy="2031325"/>
          </a:xfrm>
          <a:prstGeom prst="rect">
            <a:avLst/>
          </a:prstGeom>
        </p:spPr>
        <p:txBody>
          <a:bodyPr wrap="square">
            <a:spAutoFit/>
          </a:bodyPr>
          <a:lstStyle/>
          <a:p>
            <a:pPr lvl="0" fontAlgn="base">
              <a:spcBef>
                <a:spcPct val="0"/>
              </a:spcBef>
              <a:spcAft>
                <a:spcPct val="0"/>
              </a:spcAft>
            </a:pPr>
            <a:r>
              <a:rPr lang="en-US" dirty="0" smtClean="0">
                <a:latin typeface="Arial" charset="0"/>
                <a:cs typeface="Arial" charset="0"/>
              </a:rPr>
              <a:t>In order to fight against the Black Codes, the federal government set up Freedman's Bureaus to help black people and to set up schools that black children could attend.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a:solidFill>
            <a:srgbClr val="FFFF00"/>
          </a:solidFill>
        </p:spPr>
        <p:txBody>
          <a:bodyPr wrap="square">
            <a:spAutoFit/>
          </a:bodyPr>
          <a:lstStyle/>
          <a:p>
            <a:r>
              <a:rPr lang="en-US" b="1" i="1" u="sng" dirty="0" smtClean="0"/>
              <a:t>Standard: Explain </a:t>
            </a:r>
            <a:r>
              <a:rPr lang="en-US" b="1" i="1" u="sng" dirty="0" smtClean="0"/>
              <a:t>how slavery was replaced by sharecropping and how  African-Americans were prevented from exercising their newly won rights; include a  discussion of Jim Crow laws and customs. </a:t>
            </a:r>
            <a:endParaRPr lang="en-US" b="1" i="1" u="sng" dirty="0"/>
          </a:p>
        </p:txBody>
      </p:sp>
      <p:sp>
        <p:nvSpPr>
          <p:cNvPr id="3" name="Rectangle 2"/>
          <p:cNvSpPr/>
          <p:nvPr/>
        </p:nvSpPr>
        <p:spPr>
          <a:xfrm>
            <a:off x="0" y="1371600"/>
            <a:ext cx="9144000" cy="646331"/>
          </a:xfrm>
          <a:prstGeom prst="rect">
            <a:avLst/>
          </a:prstGeom>
        </p:spPr>
        <p:txBody>
          <a:bodyPr wrap="square">
            <a:spAutoFit/>
          </a:bodyPr>
          <a:lstStyle/>
          <a:p>
            <a:r>
              <a:rPr lang="en-US" b="1" dirty="0" smtClean="0"/>
              <a:t>Sharecropping</a:t>
            </a:r>
            <a:r>
              <a:rPr lang="en-US" dirty="0" smtClean="0"/>
              <a:t> is a system of agriculture in which a landowner allows a tenant to use the land in return for a share of the crops produced on the land.</a:t>
            </a:r>
            <a:endParaRPr lang="en-US" dirty="0"/>
          </a:p>
        </p:txBody>
      </p:sp>
      <p:sp>
        <p:nvSpPr>
          <p:cNvPr id="4" name="Rectangle 3"/>
          <p:cNvSpPr/>
          <p:nvPr/>
        </p:nvSpPr>
        <p:spPr>
          <a:xfrm>
            <a:off x="1" y="2009001"/>
            <a:ext cx="9143999" cy="923330"/>
          </a:xfrm>
          <a:prstGeom prst="rect">
            <a:avLst/>
          </a:prstGeom>
        </p:spPr>
        <p:txBody>
          <a:bodyPr wrap="square">
            <a:spAutoFit/>
          </a:bodyPr>
          <a:lstStyle/>
          <a:p>
            <a:r>
              <a:rPr lang="en-US" b="1" dirty="0" smtClean="0"/>
              <a:t>“Forty Acres and a Mule”  - </a:t>
            </a:r>
            <a:r>
              <a:rPr lang="en-US" dirty="0" smtClean="0"/>
              <a:t>Sherman issued Special Field Order Number 15, a temporary plan granting each freed family 40 acres of land on the islands and coastal region of Georgia. The Union Army also donated some of its mules, unneeded for battle purposes, to the former slaves.</a:t>
            </a:r>
            <a:endParaRPr lang="en-US" b="1" dirty="0"/>
          </a:p>
        </p:txBody>
      </p:sp>
      <p:sp>
        <p:nvSpPr>
          <p:cNvPr id="5" name="Rectangle 4"/>
          <p:cNvSpPr/>
          <p:nvPr/>
        </p:nvSpPr>
        <p:spPr>
          <a:xfrm>
            <a:off x="0" y="2999601"/>
            <a:ext cx="9144000" cy="1754326"/>
          </a:xfrm>
          <a:prstGeom prst="rect">
            <a:avLst/>
          </a:prstGeom>
        </p:spPr>
        <p:txBody>
          <a:bodyPr wrap="square">
            <a:spAutoFit/>
          </a:bodyPr>
          <a:lstStyle/>
          <a:p>
            <a:r>
              <a:rPr lang="en-US" dirty="0" smtClean="0"/>
              <a:t>Instead of receiving wages for working an owner’s land–and having to submit to supervision and discipline–most freedmen preferred to rent land for a fixed payment rather than receive wages. By the early 1870s, the system known as sharecropping had come to dominate agriculture across the cotton-planting South. Under this system, black families would rent small plots of land, or shares, to work themselves; in return, they would give a portion of their crop to the landowner at the end of the year. </a:t>
            </a:r>
            <a:endParaRPr lang="en-US" dirty="0"/>
          </a:p>
        </p:txBody>
      </p:sp>
      <p:sp>
        <p:nvSpPr>
          <p:cNvPr id="6" name="Rectangle 5"/>
          <p:cNvSpPr/>
          <p:nvPr/>
        </p:nvSpPr>
        <p:spPr>
          <a:xfrm>
            <a:off x="0" y="4876800"/>
            <a:ext cx="9144000" cy="1477328"/>
          </a:xfrm>
          <a:prstGeom prst="rect">
            <a:avLst/>
          </a:prstGeom>
        </p:spPr>
        <p:txBody>
          <a:bodyPr wrap="square">
            <a:spAutoFit/>
          </a:bodyPr>
          <a:lstStyle/>
          <a:p>
            <a:r>
              <a:rPr lang="en-US" dirty="0" smtClean="0"/>
              <a:t>In addition, while sharecropping gave African Americans autonomy in their daily work and social lives, and freed them from the gang-labor system that had dominated during the slavery era, it often resulted in sharecroppers owing more to the landowner (for the use of tools and other supplies, for example) than they were able to repay. </a:t>
            </a:r>
          </a:p>
          <a:p>
            <a:r>
              <a:rPr lang="en-US" dirty="0" smtClean="0">
                <a:hlinkClick r:id="rId2"/>
              </a:rPr>
              <a:t>http://www.history.com/topics/black-history/sharecropping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www.mromara.com/uploads/3/6/5/1/3651573/3676116_orig.png"/>
          <p:cNvPicPr>
            <a:picLocks noChangeAspect="1" noChangeArrowheads="1"/>
          </p:cNvPicPr>
          <p:nvPr/>
        </p:nvPicPr>
        <p:blipFill>
          <a:blip r:embed="rId2" cstate="print"/>
          <a:srcRect/>
          <a:stretch>
            <a:fillRect/>
          </a:stretch>
        </p:blipFill>
        <p:spPr bwMode="auto">
          <a:xfrm>
            <a:off x="0" y="0"/>
            <a:ext cx="9390718" cy="6629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36474"/>
            <a:ext cx="9144000" cy="646331"/>
          </a:xfrm>
          <a:prstGeom prst="rect">
            <a:avLst/>
          </a:prstGeom>
        </p:spPr>
        <p:txBody>
          <a:bodyPr wrap="square">
            <a:spAutoFit/>
          </a:bodyPr>
          <a:lstStyle/>
          <a:p>
            <a:r>
              <a:rPr lang="en-US" dirty="0" smtClean="0"/>
              <a:t>The </a:t>
            </a:r>
            <a:r>
              <a:rPr lang="en-US" b="1" dirty="0" smtClean="0"/>
              <a:t>Jim Crow laws</a:t>
            </a:r>
            <a:r>
              <a:rPr lang="en-US" dirty="0" smtClean="0"/>
              <a:t> were racial segregation laws enacted between 1876 and 1965 in the United States at the state and local level.</a:t>
            </a:r>
            <a:endParaRPr lang="en-US" dirty="0"/>
          </a:p>
        </p:txBody>
      </p:sp>
      <p:sp>
        <p:nvSpPr>
          <p:cNvPr id="4" name="Rectangle 3"/>
          <p:cNvSpPr/>
          <p:nvPr/>
        </p:nvSpPr>
        <p:spPr>
          <a:xfrm>
            <a:off x="0" y="1524000"/>
            <a:ext cx="9144000" cy="923330"/>
          </a:xfrm>
          <a:prstGeom prst="rect">
            <a:avLst/>
          </a:prstGeom>
        </p:spPr>
        <p:txBody>
          <a:bodyPr wrap="square">
            <a:spAutoFit/>
          </a:bodyPr>
          <a:lstStyle/>
          <a:p>
            <a:r>
              <a:rPr lang="en-US" dirty="0" smtClean="0"/>
              <a:t>Some examples of Jim Crow laws are the segregation of public schools, public places and public transportation, and the segregation of restrooms, restaurants and drinking fountains for whites and blacks.</a:t>
            </a:r>
            <a:endParaRPr lang="en-US" dirty="0"/>
          </a:p>
        </p:txBody>
      </p:sp>
      <p:sp>
        <p:nvSpPr>
          <p:cNvPr id="5" name="Rectangle 4"/>
          <p:cNvSpPr/>
          <p:nvPr/>
        </p:nvSpPr>
        <p:spPr>
          <a:xfrm>
            <a:off x="0" y="2514600"/>
            <a:ext cx="9144000" cy="1754326"/>
          </a:xfrm>
          <a:prstGeom prst="rect">
            <a:avLst/>
          </a:prstGeom>
        </p:spPr>
        <p:txBody>
          <a:bodyPr wrap="square">
            <a:spAutoFit/>
          </a:bodyPr>
          <a:lstStyle/>
          <a:p>
            <a:r>
              <a:rPr lang="en-US" dirty="0" smtClean="0"/>
              <a:t>White Southerners encountered problems in learning free labor management after the end of slavery, and they resented black Americans, who represented the Confederacy's Civil War defeat: With white supremacy challenged throughout the South, many whites sought to protect their former status by threatening African Americans who exercised their new rights.  White Democrats used their power to segregate public spaces and facilities in law and reestablish social dominance over blacks in the South.</a:t>
            </a:r>
            <a:endParaRPr lang="en-US" dirty="0"/>
          </a:p>
        </p:txBody>
      </p:sp>
      <p:pic>
        <p:nvPicPr>
          <p:cNvPr id="48130" name="Picture 2" descr="http://84d1f3.medialib.glogster.com/media/4e/4ea9f09a087346f2c415be2101bda72a793b662f383838225f7bf0323820cec5/jimcrow1-jpg.jpg"/>
          <p:cNvPicPr>
            <a:picLocks noChangeAspect="1" noChangeArrowheads="1"/>
          </p:cNvPicPr>
          <p:nvPr/>
        </p:nvPicPr>
        <p:blipFill>
          <a:blip r:embed="rId2" cstate="print"/>
          <a:srcRect/>
          <a:stretch>
            <a:fillRect/>
          </a:stretch>
        </p:blipFill>
        <p:spPr bwMode="auto">
          <a:xfrm>
            <a:off x="0" y="4952999"/>
            <a:ext cx="4191000" cy="1905001"/>
          </a:xfrm>
          <a:prstGeom prst="rect">
            <a:avLst/>
          </a:prstGeom>
          <a:noFill/>
        </p:spPr>
      </p:pic>
      <p:pic>
        <p:nvPicPr>
          <p:cNvPr id="48132" name="Picture 4" descr="http://www.mrnussbaum.com/civil_war/jim_crow2.jpg"/>
          <p:cNvPicPr>
            <a:picLocks noChangeAspect="1" noChangeArrowheads="1"/>
          </p:cNvPicPr>
          <p:nvPr/>
        </p:nvPicPr>
        <p:blipFill>
          <a:blip r:embed="rId3" cstate="print"/>
          <a:srcRect/>
          <a:stretch>
            <a:fillRect/>
          </a:stretch>
        </p:blipFill>
        <p:spPr bwMode="auto">
          <a:xfrm>
            <a:off x="4953000" y="4136571"/>
            <a:ext cx="4191000" cy="2721429"/>
          </a:xfrm>
          <a:prstGeom prst="rect">
            <a:avLst/>
          </a:prstGeom>
          <a:noFill/>
        </p:spPr>
      </p:pic>
      <p:sp>
        <p:nvSpPr>
          <p:cNvPr id="7" name="Rectangle 6"/>
          <p:cNvSpPr/>
          <p:nvPr/>
        </p:nvSpPr>
        <p:spPr>
          <a:xfrm>
            <a:off x="0" y="0"/>
            <a:ext cx="9144000" cy="646331"/>
          </a:xfrm>
          <a:prstGeom prst="rect">
            <a:avLst/>
          </a:prstGeom>
          <a:solidFill>
            <a:srgbClr val="FFFF00"/>
          </a:solidFill>
        </p:spPr>
        <p:txBody>
          <a:bodyPr wrap="square">
            <a:spAutoFit/>
          </a:bodyPr>
          <a:lstStyle/>
          <a:p>
            <a:r>
              <a:rPr lang="en-US" b="1" i="1" u="sng" dirty="0" smtClean="0"/>
              <a:t>Standard: Explain how </a:t>
            </a:r>
            <a:r>
              <a:rPr lang="en-US" b="1" i="1" u="sng" dirty="0" err="1" smtClean="0"/>
              <a:t>how</a:t>
            </a:r>
            <a:r>
              <a:rPr lang="en-US" b="1" i="1" u="sng" dirty="0" smtClean="0"/>
              <a:t> African-Americans </a:t>
            </a:r>
            <a:r>
              <a:rPr lang="en-US" b="1" i="1" u="sng" dirty="0" smtClean="0"/>
              <a:t>were prevented from exercising their newly won rights; include a  discussion of Jim Crow laws and customs. </a:t>
            </a:r>
            <a:endParaRPr lang="en-US" b="1" i="1" u="sng"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0" y="685800"/>
            <a:ext cx="8610600" cy="646331"/>
          </a:xfrm>
          <a:prstGeom prst="rect">
            <a:avLst/>
          </a:prstGeom>
        </p:spPr>
        <p:txBody>
          <a:bodyPr wrap="square">
            <a:spAutoFit/>
          </a:bodyPr>
          <a:lstStyle/>
          <a:p>
            <a:r>
              <a:rPr lang="en-US" b="1" dirty="0" smtClean="0"/>
              <a:t>A Brief Overview of the American Civil War</a:t>
            </a:r>
          </a:p>
          <a:p>
            <a:r>
              <a:rPr lang="en-US" dirty="0" smtClean="0">
                <a:solidFill>
                  <a:schemeClr val="accent1"/>
                </a:solidFill>
                <a:hlinkClick r:id="rId2"/>
              </a:rPr>
              <a:t>http://www.civilwar.org/education/history/civil-war-overview/overview.html</a:t>
            </a:r>
            <a:endParaRPr lang="en-US" dirty="0">
              <a:solidFill>
                <a:schemeClr val="accent1"/>
              </a:solidFill>
            </a:endParaRPr>
          </a:p>
        </p:txBody>
      </p:sp>
      <p:sp>
        <p:nvSpPr>
          <p:cNvPr id="4" name="Rectangle 3"/>
          <p:cNvSpPr/>
          <p:nvPr/>
        </p:nvSpPr>
        <p:spPr>
          <a:xfrm>
            <a:off x="0" y="0"/>
            <a:ext cx="1035668" cy="584775"/>
          </a:xfrm>
          <a:prstGeom prst="rect">
            <a:avLst/>
          </a:prstGeom>
        </p:spPr>
        <p:txBody>
          <a:bodyPr wrap="none">
            <a:spAutoFit/>
          </a:bodyPr>
          <a:lstStyle/>
          <a:p>
            <a:r>
              <a:rPr lang="en-US" sz="3200" b="1" dirty="0" smtClean="0"/>
              <a:t>Links</a:t>
            </a:r>
            <a:endParaRPr lang="en-US" sz="3200" b="1" dirty="0"/>
          </a:p>
        </p:txBody>
      </p:sp>
      <p:sp>
        <p:nvSpPr>
          <p:cNvPr id="5" name="Rectangle 4"/>
          <p:cNvSpPr/>
          <p:nvPr/>
        </p:nvSpPr>
        <p:spPr>
          <a:xfrm>
            <a:off x="0" y="1524000"/>
            <a:ext cx="6858000" cy="646331"/>
          </a:xfrm>
          <a:prstGeom prst="rect">
            <a:avLst/>
          </a:prstGeom>
        </p:spPr>
        <p:txBody>
          <a:bodyPr wrap="square">
            <a:spAutoFit/>
          </a:bodyPr>
          <a:lstStyle/>
          <a:p>
            <a:r>
              <a:rPr lang="en-US" b="1" dirty="0" smtClean="0"/>
              <a:t>Civil War for kids</a:t>
            </a:r>
          </a:p>
          <a:p>
            <a:r>
              <a:rPr lang="en-US" dirty="0" smtClean="0">
                <a:solidFill>
                  <a:schemeClr val="accent1"/>
                </a:solidFill>
                <a:hlinkClick r:id="rId3"/>
              </a:rPr>
              <a:t>http://www.ducksters.com/history/civil_war.php</a:t>
            </a:r>
            <a:endParaRPr lang="en-US" dirty="0">
              <a:solidFill>
                <a:schemeClr val="accent1"/>
              </a:solidFill>
            </a:endParaRPr>
          </a:p>
        </p:txBody>
      </p:sp>
      <p:sp>
        <p:nvSpPr>
          <p:cNvPr id="9" name="Rectangle 8"/>
          <p:cNvSpPr/>
          <p:nvPr/>
        </p:nvSpPr>
        <p:spPr>
          <a:xfrm>
            <a:off x="0" y="2286000"/>
            <a:ext cx="3734356" cy="646331"/>
          </a:xfrm>
          <a:prstGeom prst="rect">
            <a:avLst/>
          </a:prstGeom>
        </p:spPr>
        <p:txBody>
          <a:bodyPr wrap="none">
            <a:spAutoFit/>
          </a:bodyPr>
          <a:lstStyle/>
          <a:p>
            <a:r>
              <a:rPr lang="en-US" b="1" dirty="0" smtClean="0"/>
              <a:t>Social Studies for Kids</a:t>
            </a:r>
          </a:p>
          <a:p>
            <a:r>
              <a:rPr lang="en-US" dirty="0" smtClean="0">
                <a:hlinkClick r:id="rId4"/>
              </a:rPr>
              <a:t>http://www.socialstudiesforkids.com</a:t>
            </a:r>
            <a:r>
              <a:rPr lang="en-US" dirty="0" smtClean="0"/>
              <a:t>/</a:t>
            </a:r>
            <a:endParaRPr lang="en-US" dirty="0"/>
          </a:p>
        </p:txBody>
      </p:sp>
      <p:sp>
        <p:nvSpPr>
          <p:cNvPr id="10" name="TextBox 9"/>
          <p:cNvSpPr txBox="1"/>
          <p:nvPr/>
        </p:nvSpPr>
        <p:spPr>
          <a:xfrm>
            <a:off x="0" y="3124200"/>
            <a:ext cx="5181600" cy="646331"/>
          </a:xfrm>
          <a:prstGeom prst="rect">
            <a:avLst/>
          </a:prstGeom>
          <a:noFill/>
        </p:spPr>
        <p:txBody>
          <a:bodyPr wrap="square" rtlCol="0">
            <a:spAutoFit/>
          </a:bodyPr>
          <a:lstStyle/>
          <a:p>
            <a:r>
              <a:rPr lang="en-US" dirty="0" smtClean="0"/>
              <a:t>History Channel</a:t>
            </a:r>
          </a:p>
          <a:p>
            <a:r>
              <a:rPr lang="en-US" dirty="0" smtClean="0">
                <a:hlinkClick r:id="rId5"/>
              </a:rPr>
              <a:t>http://www.history.com/topics/american-civil-war</a:t>
            </a:r>
            <a:endParaRPr lang="en-US" dirty="0"/>
          </a:p>
        </p:txBody>
      </p:sp>
      <p:sp>
        <p:nvSpPr>
          <p:cNvPr id="7" name="TextBox 6"/>
          <p:cNvSpPr txBox="1"/>
          <p:nvPr/>
        </p:nvSpPr>
        <p:spPr>
          <a:xfrm>
            <a:off x="0" y="3962400"/>
            <a:ext cx="8763000" cy="646331"/>
          </a:xfrm>
          <a:prstGeom prst="rect">
            <a:avLst/>
          </a:prstGeom>
          <a:noFill/>
        </p:spPr>
        <p:txBody>
          <a:bodyPr wrap="square" rtlCol="0">
            <a:spAutoFit/>
          </a:bodyPr>
          <a:lstStyle/>
          <a:p>
            <a:r>
              <a:rPr lang="en-US" dirty="0" smtClean="0"/>
              <a:t>Mr. Nussbaum learning fun </a:t>
            </a:r>
          </a:p>
          <a:p>
            <a:r>
              <a:rPr lang="en-US" dirty="0" smtClean="0">
                <a:hlinkClick r:id="rId6"/>
              </a:rPr>
              <a:t>http://mrnussbaum.com/fifth-grade-social-studies/</a:t>
            </a:r>
            <a:endParaRPr lang="en-US" dirty="0"/>
          </a:p>
        </p:txBody>
      </p:sp>
      <p:sp>
        <p:nvSpPr>
          <p:cNvPr id="8" name="TextBox 7"/>
          <p:cNvSpPr txBox="1"/>
          <p:nvPr/>
        </p:nvSpPr>
        <p:spPr>
          <a:xfrm>
            <a:off x="0" y="4648200"/>
            <a:ext cx="8763000" cy="646331"/>
          </a:xfrm>
          <a:prstGeom prst="rect">
            <a:avLst/>
          </a:prstGeom>
          <a:noFill/>
        </p:spPr>
        <p:txBody>
          <a:bodyPr wrap="square" rtlCol="0">
            <a:spAutoFit/>
          </a:bodyPr>
          <a:lstStyle/>
          <a:p>
            <a:r>
              <a:rPr lang="en-US" dirty="0" err="1" smtClean="0"/>
              <a:t>EdHelper</a:t>
            </a:r>
            <a:endParaRPr lang="en-US" dirty="0" smtClean="0"/>
          </a:p>
          <a:p>
            <a:r>
              <a:rPr lang="en-US" dirty="0" smtClean="0">
                <a:hlinkClick r:id="rId7"/>
              </a:rPr>
              <a:t>http://www.edhelper.com/US_Civil_War.htm</a:t>
            </a:r>
            <a:endParaRPr lang="en-US" dirty="0"/>
          </a:p>
        </p:txBody>
      </p:sp>
      <p:sp>
        <p:nvSpPr>
          <p:cNvPr id="11" name="Rectangle 10"/>
          <p:cNvSpPr/>
          <p:nvPr/>
        </p:nvSpPr>
        <p:spPr>
          <a:xfrm>
            <a:off x="0" y="5638800"/>
            <a:ext cx="4525341" cy="646331"/>
          </a:xfrm>
          <a:prstGeom prst="rect">
            <a:avLst/>
          </a:prstGeom>
        </p:spPr>
        <p:txBody>
          <a:bodyPr wrap="none">
            <a:spAutoFit/>
          </a:bodyPr>
          <a:lstStyle/>
          <a:p>
            <a:r>
              <a:rPr lang="en-US" b="1" dirty="0" smtClean="0"/>
              <a:t>The Civil War for Fifth Graders</a:t>
            </a:r>
          </a:p>
          <a:p>
            <a:r>
              <a:rPr lang="en-US" dirty="0" smtClean="0">
                <a:hlinkClick r:id="rId8"/>
              </a:rPr>
              <a:t>http://www.radford.edu/~sbisset/civilwar.htm</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923330"/>
          </a:xfrm>
          <a:prstGeom prst="rect">
            <a:avLst/>
          </a:prstGeom>
        </p:spPr>
        <p:txBody>
          <a:bodyPr wrap="square">
            <a:spAutoFit/>
          </a:bodyPr>
          <a:lstStyle/>
          <a:p>
            <a:r>
              <a:rPr lang="en-US" dirty="0" smtClean="0"/>
              <a:t>Civil War Trust – Elementary</a:t>
            </a:r>
          </a:p>
          <a:p>
            <a:r>
              <a:rPr lang="en-US" dirty="0" smtClean="0">
                <a:hlinkClick r:id="rId2"/>
              </a:rPr>
              <a:t>http://www.civilwar.org/education/teachers/curriculum/civil-war-curriculum/elementary/lesson-plans-elementary.html</a:t>
            </a:r>
            <a:endParaRPr lang="en-US" dirty="0"/>
          </a:p>
        </p:txBody>
      </p:sp>
      <p:sp>
        <p:nvSpPr>
          <p:cNvPr id="3" name="Rectangle 2"/>
          <p:cNvSpPr/>
          <p:nvPr/>
        </p:nvSpPr>
        <p:spPr>
          <a:xfrm>
            <a:off x="0" y="0"/>
            <a:ext cx="3062505" cy="584775"/>
          </a:xfrm>
          <a:prstGeom prst="rect">
            <a:avLst/>
          </a:prstGeom>
        </p:spPr>
        <p:txBody>
          <a:bodyPr wrap="none">
            <a:spAutoFit/>
          </a:bodyPr>
          <a:lstStyle/>
          <a:p>
            <a:r>
              <a:rPr lang="en-US" sz="3200" b="1" dirty="0" smtClean="0"/>
              <a:t>Links - continued</a:t>
            </a:r>
            <a:endParaRPr lang="en-US" sz="3200" b="1" dirty="0"/>
          </a:p>
        </p:txBody>
      </p:sp>
      <p:sp>
        <p:nvSpPr>
          <p:cNvPr id="4" name="Rectangle 3"/>
          <p:cNvSpPr/>
          <p:nvPr/>
        </p:nvSpPr>
        <p:spPr>
          <a:xfrm>
            <a:off x="0" y="2325469"/>
            <a:ext cx="6858000" cy="646331"/>
          </a:xfrm>
          <a:prstGeom prst="rect">
            <a:avLst/>
          </a:prstGeom>
        </p:spPr>
        <p:txBody>
          <a:bodyPr wrap="square">
            <a:spAutoFit/>
          </a:bodyPr>
          <a:lstStyle/>
          <a:p>
            <a:r>
              <a:rPr lang="en-US" dirty="0" smtClean="0"/>
              <a:t>Kid Info</a:t>
            </a:r>
          </a:p>
          <a:p>
            <a:r>
              <a:rPr lang="en-US" dirty="0" smtClean="0">
                <a:hlinkClick r:id="rId3"/>
              </a:rPr>
              <a:t>http://www.kidinfo.com/American_History/Civil_War.html</a:t>
            </a:r>
            <a:endParaRPr lang="en-US" dirty="0"/>
          </a:p>
        </p:txBody>
      </p:sp>
      <p:sp>
        <p:nvSpPr>
          <p:cNvPr id="5" name="Rectangle 4"/>
          <p:cNvSpPr/>
          <p:nvPr/>
        </p:nvSpPr>
        <p:spPr>
          <a:xfrm>
            <a:off x="0" y="3163669"/>
            <a:ext cx="6858000" cy="646331"/>
          </a:xfrm>
          <a:prstGeom prst="rect">
            <a:avLst/>
          </a:prstGeom>
        </p:spPr>
        <p:txBody>
          <a:bodyPr wrap="square">
            <a:spAutoFit/>
          </a:bodyPr>
          <a:lstStyle/>
          <a:p>
            <a:r>
              <a:rPr lang="en-US" dirty="0" smtClean="0"/>
              <a:t>Jonathon </a:t>
            </a:r>
            <a:r>
              <a:rPr lang="en-US" dirty="0" err="1" smtClean="0"/>
              <a:t>Feight’s</a:t>
            </a:r>
            <a:r>
              <a:rPr lang="en-US" dirty="0" smtClean="0"/>
              <a:t> website  GA standards</a:t>
            </a:r>
          </a:p>
          <a:p>
            <a:r>
              <a:rPr lang="en-US" dirty="0" smtClean="0">
                <a:hlinkClick r:id="rId4"/>
              </a:rPr>
              <a:t>http://www.jonathanfeicht.com/unit-2b-reconstruction.html</a:t>
            </a:r>
            <a:endParaRPr lang="en-US" dirty="0"/>
          </a:p>
        </p:txBody>
      </p:sp>
      <p:sp>
        <p:nvSpPr>
          <p:cNvPr id="6" name="Rectangle 5"/>
          <p:cNvSpPr/>
          <p:nvPr/>
        </p:nvSpPr>
        <p:spPr>
          <a:xfrm>
            <a:off x="0" y="3983504"/>
            <a:ext cx="9144000" cy="646331"/>
          </a:xfrm>
          <a:prstGeom prst="rect">
            <a:avLst/>
          </a:prstGeom>
        </p:spPr>
        <p:txBody>
          <a:bodyPr wrap="square">
            <a:spAutoFit/>
          </a:bodyPr>
          <a:lstStyle/>
          <a:p>
            <a:r>
              <a:rPr lang="en-US" dirty="0" smtClean="0"/>
              <a:t>CRCT review</a:t>
            </a:r>
          </a:p>
          <a:p>
            <a:r>
              <a:rPr lang="en-US" dirty="0" smtClean="0">
                <a:hlinkClick r:id="rId5"/>
              </a:rPr>
              <a:t>http://quizlet.com/20987839/fifth-grade-social-studies-crct-review-civil-war-flash-cards/</a:t>
            </a:r>
            <a:endParaRPr lang="en-US" dirty="0"/>
          </a:p>
        </p:txBody>
      </p:sp>
      <p:sp>
        <p:nvSpPr>
          <p:cNvPr id="7" name="Rectangle 6"/>
          <p:cNvSpPr/>
          <p:nvPr/>
        </p:nvSpPr>
        <p:spPr>
          <a:xfrm>
            <a:off x="0" y="4840069"/>
            <a:ext cx="9144000" cy="646331"/>
          </a:xfrm>
          <a:prstGeom prst="rect">
            <a:avLst/>
          </a:prstGeom>
        </p:spPr>
        <p:txBody>
          <a:bodyPr wrap="square">
            <a:spAutoFit/>
          </a:bodyPr>
          <a:lstStyle/>
          <a:p>
            <a:r>
              <a:rPr lang="en-US" dirty="0" err="1" smtClean="0"/>
              <a:t>Quizlet</a:t>
            </a:r>
            <a:endParaRPr lang="en-US" dirty="0" smtClean="0"/>
          </a:p>
          <a:p>
            <a:r>
              <a:rPr lang="en-US" dirty="0" smtClean="0">
                <a:hlinkClick r:id="rId6"/>
              </a:rPr>
              <a:t>http://quizlet.com/33932729/crct-civil-warreconstruction-5th-grade-flash-cards</a:t>
            </a:r>
            <a:r>
              <a:rPr lang="en-US" dirty="0" smtClean="0"/>
              <a:t>/</a:t>
            </a:r>
            <a:endParaRPr lang="en-US" dirty="0"/>
          </a:p>
        </p:txBody>
      </p:sp>
      <p:sp>
        <p:nvSpPr>
          <p:cNvPr id="8" name="Rectangle 7"/>
          <p:cNvSpPr/>
          <p:nvPr/>
        </p:nvSpPr>
        <p:spPr>
          <a:xfrm>
            <a:off x="0" y="5754469"/>
            <a:ext cx="9144000" cy="646331"/>
          </a:xfrm>
          <a:prstGeom prst="rect">
            <a:avLst/>
          </a:prstGeom>
        </p:spPr>
        <p:txBody>
          <a:bodyPr wrap="square">
            <a:spAutoFit/>
          </a:bodyPr>
          <a:lstStyle/>
          <a:p>
            <a:r>
              <a:rPr lang="en-US" dirty="0" smtClean="0"/>
              <a:t>Jeopardy Labs ($20 membership)</a:t>
            </a:r>
          </a:p>
          <a:p>
            <a:r>
              <a:rPr lang="en-US" dirty="0" smtClean="0">
                <a:hlinkClick r:id="rId7"/>
              </a:rPr>
              <a:t>https://jeopardylabs.com/confirm/5th-grade-civil-war</a:t>
            </a:r>
            <a:endParaRPr lang="en-US" dirty="0"/>
          </a:p>
        </p:txBody>
      </p:sp>
      <p:sp>
        <p:nvSpPr>
          <p:cNvPr id="9" name="Rectangle 8"/>
          <p:cNvSpPr/>
          <p:nvPr/>
        </p:nvSpPr>
        <p:spPr>
          <a:xfrm>
            <a:off x="0" y="1676400"/>
            <a:ext cx="8305800" cy="646331"/>
          </a:xfrm>
          <a:prstGeom prst="rect">
            <a:avLst/>
          </a:prstGeom>
        </p:spPr>
        <p:txBody>
          <a:bodyPr wrap="square">
            <a:spAutoFit/>
          </a:bodyPr>
          <a:lstStyle/>
          <a:p>
            <a:r>
              <a:rPr lang="en-US" dirty="0" smtClean="0"/>
              <a:t>Civil War FAQ</a:t>
            </a:r>
          </a:p>
          <a:p>
            <a:r>
              <a:rPr lang="en-US" dirty="0" smtClean="0">
                <a:hlinkClick r:id="rId8"/>
              </a:rPr>
              <a:t>http</a:t>
            </a:r>
            <a:r>
              <a:rPr lang="en-US" dirty="0" smtClean="0">
                <a:hlinkClick r:id="rId8"/>
              </a:rPr>
              <a:t>://www.civilwar.org/education/history/faq/</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0" y="304800"/>
            <a:ext cx="4953000" cy="3970318"/>
          </a:xfrm>
          <a:prstGeom prst="rect">
            <a:avLst/>
          </a:prstGeom>
        </p:spPr>
        <p:txBody>
          <a:bodyPr wrap="square">
            <a:spAutoFit/>
          </a:bodyPr>
          <a:lstStyle/>
          <a:p>
            <a:r>
              <a:rPr lang="en-US" sz="2800" b="1" i="1" dirty="0" smtClean="0"/>
              <a:t>Uncle Tom's Cabin; or, Life Among the Lowly</a:t>
            </a:r>
            <a:r>
              <a:rPr lang="en-US" sz="2800" dirty="0" smtClean="0"/>
              <a:t>, is an anti-slavery novel by American author Harriet Beecher Stowe. Published in 1852. The novel energized anti-slavery forces in the American North, while provoking widespread anger in the South.</a:t>
            </a:r>
            <a:endParaRPr lang="en-US" sz="2800" dirty="0"/>
          </a:p>
        </p:txBody>
      </p:sp>
      <p:pic>
        <p:nvPicPr>
          <p:cNvPr id="10244" name="Picture 4" descr="Harriet Beecher Stowe c1852.jpg"/>
          <p:cNvPicPr>
            <a:picLocks noChangeAspect="1" noChangeArrowheads="1"/>
          </p:cNvPicPr>
          <p:nvPr/>
        </p:nvPicPr>
        <p:blipFill>
          <a:blip r:embed="rId2" cstate="print"/>
          <a:srcRect/>
          <a:stretch>
            <a:fillRect/>
          </a:stretch>
        </p:blipFill>
        <p:spPr bwMode="auto">
          <a:xfrm>
            <a:off x="6345025" y="3733800"/>
            <a:ext cx="1884575" cy="2492781"/>
          </a:xfrm>
          <a:prstGeom prst="rect">
            <a:avLst/>
          </a:prstGeom>
          <a:noFill/>
        </p:spPr>
      </p:pic>
      <p:pic>
        <p:nvPicPr>
          <p:cNvPr id="10246" name="Picture 6" descr="https://www.harrietbeecherstowecenter.org/images/utc_01.jpg"/>
          <p:cNvPicPr>
            <a:picLocks noChangeAspect="1" noChangeArrowheads="1"/>
          </p:cNvPicPr>
          <p:nvPr/>
        </p:nvPicPr>
        <p:blipFill>
          <a:blip r:embed="rId3" cstate="print"/>
          <a:srcRect/>
          <a:stretch>
            <a:fillRect/>
          </a:stretch>
        </p:blipFill>
        <p:spPr bwMode="auto">
          <a:xfrm>
            <a:off x="0" y="0"/>
            <a:ext cx="4038600" cy="6776174"/>
          </a:xfrm>
          <a:prstGeom prst="rect">
            <a:avLst/>
          </a:prstGeom>
          <a:noFill/>
        </p:spPr>
      </p:pic>
      <p:sp>
        <p:nvSpPr>
          <p:cNvPr id="9" name="Rectangle 8"/>
          <p:cNvSpPr/>
          <p:nvPr/>
        </p:nvSpPr>
        <p:spPr>
          <a:xfrm>
            <a:off x="4038600" y="6172200"/>
            <a:ext cx="5105400" cy="369332"/>
          </a:xfrm>
          <a:prstGeom prst="rect">
            <a:avLst/>
          </a:prstGeom>
        </p:spPr>
        <p:txBody>
          <a:bodyPr wrap="square">
            <a:spAutoFit/>
          </a:bodyPr>
          <a:lstStyle/>
          <a:p>
            <a:r>
              <a:rPr lang="en-US" dirty="0" smtClean="0">
                <a:solidFill>
                  <a:schemeClr val="accent1"/>
                </a:solidFill>
              </a:rPr>
              <a:t>https://www.harrietbeecherstowecenter.org/utc/</a:t>
            </a:r>
            <a:endParaRPr lang="en-US" dirty="0">
              <a:solidFill>
                <a:schemeClr val="accent1"/>
              </a:solidFill>
            </a:endParaRPr>
          </a:p>
        </p:txBody>
      </p:sp>
      <p:sp>
        <p:nvSpPr>
          <p:cNvPr id="6" name="Rectangle 5"/>
          <p:cNvSpPr/>
          <p:nvPr/>
        </p:nvSpPr>
        <p:spPr>
          <a:xfrm>
            <a:off x="0" y="0"/>
            <a:ext cx="7055073" cy="369332"/>
          </a:xfrm>
          <a:prstGeom prst="rect">
            <a:avLst/>
          </a:prstGeom>
          <a:solidFill>
            <a:srgbClr val="FFFF00"/>
          </a:solidFill>
        </p:spPr>
        <p:txBody>
          <a:bodyPr wrap="none">
            <a:spAutoFit/>
          </a:bodyPr>
          <a:lstStyle/>
          <a:p>
            <a:r>
              <a:rPr lang="en-US" b="1" i="1" dirty="0" smtClean="0">
                <a:solidFill>
                  <a:srgbClr val="FF0000"/>
                </a:solidFill>
              </a:rPr>
              <a:t>Standard: Identify </a:t>
            </a:r>
            <a:r>
              <a:rPr lang="en-US" b="1" i="1" dirty="0" smtClean="0">
                <a:solidFill>
                  <a:srgbClr val="FF0000"/>
                </a:solidFill>
              </a:rPr>
              <a:t>Uncle Tom’s </a:t>
            </a:r>
            <a:r>
              <a:rPr lang="en-US" b="1" i="1" dirty="0" smtClean="0">
                <a:solidFill>
                  <a:srgbClr val="FF0000"/>
                </a:solidFill>
              </a:rPr>
              <a:t>Cabin and how it relates to the Civil War.</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09502"/>
          </a:xfrm>
          <a:prstGeom prst="rect">
            <a:avLst/>
          </a:prstGeom>
        </p:spPr>
        <p:txBody>
          <a:bodyPr wrap="square">
            <a:spAutoFit/>
          </a:bodyPr>
          <a:lstStyle/>
          <a:p>
            <a:r>
              <a:rPr lang="en-US" sz="2000" b="1" dirty="0" smtClean="0"/>
              <a:t>Synopsis of </a:t>
            </a:r>
            <a:r>
              <a:rPr lang="en-US" sz="2000" b="1" i="1" dirty="0" smtClean="0"/>
              <a:t>Uncle Tom's Cabin</a:t>
            </a:r>
            <a:endParaRPr lang="en-US" sz="2000" b="1" dirty="0" smtClean="0"/>
          </a:p>
          <a:p>
            <a:endParaRPr lang="en-US" sz="1050" i="1" dirty="0"/>
          </a:p>
          <a:p>
            <a:r>
              <a:rPr lang="en-US" sz="2000" i="1" dirty="0" smtClean="0"/>
              <a:t>Uncle Tom's Cabin</a:t>
            </a:r>
            <a:r>
              <a:rPr lang="en-US" sz="2000" dirty="0" smtClean="0"/>
              <a:t> opens on the Shelby plantation in Kentucky as two enslaved people, Tom and 4-year old Harry, are sold to pay Shelby family debts. Developing two plot lines, the story focuses on Tom, a strong, religious man living with his wife and 3 young children, and Eliza, Harry's mother.</a:t>
            </a:r>
          </a:p>
          <a:p>
            <a:endParaRPr lang="en-US" sz="1050" dirty="0" smtClean="0"/>
          </a:p>
          <a:p>
            <a:r>
              <a:rPr lang="en-US" sz="2000" dirty="0" smtClean="0"/>
              <a:t>When the novel begins, Eliza's husband George Harris, unaware of Harry's danger, has already escaped, planning to later purchase his family's freedom. To protect her son, Eliza runs away, making a dramatic escape over the frozen Ohio River with Harry in her arms. Eventually the Harris family is reunited and journeys north to Canada.</a:t>
            </a:r>
          </a:p>
          <a:p>
            <a:endParaRPr lang="en-US" sz="1050" dirty="0" smtClean="0"/>
          </a:p>
          <a:p>
            <a:r>
              <a:rPr lang="en-US" sz="2000" dirty="0" smtClean="0"/>
              <a:t>Tom protects his family by choosing not to run away so the others may stay together. Sold south, he meets Topsy, a young, black girl whose mischievous behavior hides her pain; Eva, the angelic, young, white girl whose death moved Victorians to tears; charming, elegant but passive St. Clare; and finally, cruel, violent Simon Legree. Tom's deep faith gives him an inner strength that frustrates his enemies as he moves toward his fate in Louisiana.</a:t>
            </a:r>
          </a:p>
          <a:p>
            <a:endParaRPr lang="en-US" sz="1050" dirty="0" smtClean="0"/>
          </a:p>
          <a:p>
            <a:r>
              <a:rPr lang="en-US" sz="2000" dirty="0" smtClean="0"/>
              <a:t>The novel ends when both Tom and Eliza escape slavery: Eliza and her family reach Canada; but Tom's freedom comes with death. Simon Legree, Tom's third and final master, has Tom whipped to death for refusing to deny his faith or betray the hiding place of two fugitive women.</a:t>
            </a:r>
            <a:endParaRPr lang="en-US" sz="2000" dirty="0"/>
          </a:p>
        </p:txBody>
      </p:sp>
      <p:sp>
        <p:nvSpPr>
          <p:cNvPr id="3" name="Rectangle 2">
            <a:hlinkClick r:id="rId2"/>
          </p:cNvPr>
          <p:cNvSpPr/>
          <p:nvPr/>
        </p:nvSpPr>
        <p:spPr>
          <a:xfrm>
            <a:off x="3810000" y="6324600"/>
            <a:ext cx="5334000" cy="369332"/>
          </a:xfrm>
          <a:prstGeom prst="rect">
            <a:avLst/>
          </a:prstGeom>
        </p:spPr>
        <p:txBody>
          <a:bodyPr wrap="square">
            <a:spAutoFit/>
          </a:bodyPr>
          <a:lstStyle/>
          <a:p>
            <a:r>
              <a:rPr lang="en-US" dirty="0" smtClean="0">
                <a:solidFill>
                  <a:schemeClr val="accent1"/>
                </a:solidFill>
              </a:rPr>
              <a:t>https://www.harrietbeecherstowecenter.org/utc/</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idcide.com/i/mc2/wv/harpers-ferry.gif"/>
          <p:cNvPicPr>
            <a:picLocks noChangeAspect="1" noChangeArrowheads="1"/>
          </p:cNvPicPr>
          <p:nvPr/>
        </p:nvPicPr>
        <p:blipFill>
          <a:blip r:embed="rId2" cstate="print"/>
          <a:srcRect l="27334" t="20000" r="26667" b="20000"/>
          <a:stretch>
            <a:fillRect/>
          </a:stretch>
        </p:blipFill>
        <p:spPr bwMode="auto">
          <a:xfrm>
            <a:off x="5181600" y="2551043"/>
            <a:ext cx="3962400" cy="4306957"/>
          </a:xfrm>
          <a:prstGeom prst="rect">
            <a:avLst/>
          </a:prstGeom>
          <a:noFill/>
        </p:spPr>
      </p:pic>
      <p:pic>
        <p:nvPicPr>
          <p:cNvPr id="15366" name="Picture 6" descr="John Brown's Harpers Ferry Raid"/>
          <p:cNvPicPr>
            <a:picLocks noChangeAspect="1" noChangeArrowheads="1"/>
          </p:cNvPicPr>
          <p:nvPr/>
        </p:nvPicPr>
        <p:blipFill>
          <a:blip r:embed="rId3" cstate="print"/>
          <a:srcRect r="16055"/>
          <a:stretch>
            <a:fillRect/>
          </a:stretch>
        </p:blipFill>
        <p:spPr bwMode="auto">
          <a:xfrm>
            <a:off x="0" y="381000"/>
            <a:ext cx="9144000" cy="2895600"/>
          </a:xfrm>
          <a:prstGeom prst="rect">
            <a:avLst/>
          </a:prstGeom>
          <a:noFill/>
        </p:spPr>
      </p:pic>
      <p:sp>
        <p:nvSpPr>
          <p:cNvPr id="8" name="Rectangle 7"/>
          <p:cNvSpPr/>
          <p:nvPr/>
        </p:nvSpPr>
        <p:spPr>
          <a:xfrm>
            <a:off x="0" y="2895600"/>
            <a:ext cx="9144000" cy="369332"/>
          </a:xfrm>
          <a:prstGeom prst="rect">
            <a:avLst/>
          </a:prstGeom>
        </p:spPr>
        <p:txBody>
          <a:bodyPr wrap="square">
            <a:spAutoFit/>
          </a:bodyPr>
          <a:lstStyle/>
          <a:p>
            <a:r>
              <a:rPr lang="en-US" dirty="0" smtClean="0">
                <a:solidFill>
                  <a:schemeClr val="accent1"/>
                </a:solidFill>
              </a:rPr>
              <a:t>http://www.civilwar.org/150th-anniversary/john-browns-harpers-ferry.html</a:t>
            </a:r>
            <a:endParaRPr lang="en-US" dirty="0">
              <a:solidFill>
                <a:schemeClr val="accent1"/>
              </a:solidFill>
            </a:endParaRPr>
          </a:p>
        </p:txBody>
      </p:sp>
      <p:sp>
        <p:nvSpPr>
          <p:cNvPr id="6" name="Rectangle 5"/>
          <p:cNvSpPr/>
          <p:nvPr/>
        </p:nvSpPr>
        <p:spPr>
          <a:xfrm>
            <a:off x="0" y="3276600"/>
            <a:ext cx="5486400" cy="3693319"/>
          </a:xfrm>
          <a:prstGeom prst="rect">
            <a:avLst/>
          </a:prstGeom>
          <a:solidFill>
            <a:schemeClr val="bg1"/>
          </a:solidFill>
        </p:spPr>
        <p:txBody>
          <a:bodyPr wrap="square">
            <a:spAutoFit/>
          </a:bodyPr>
          <a:lstStyle/>
          <a:p>
            <a:r>
              <a:rPr lang="en-US" sz="2600" b="1" dirty="0" smtClean="0"/>
              <a:t>John Brown's raid on </a:t>
            </a:r>
            <a:r>
              <a:rPr lang="en-US" sz="2600" b="1" dirty="0" smtClean="0"/>
              <a:t>Harper’s </a:t>
            </a:r>
            <a:r>
              <a:rPr lang="en-US" sz="2600" b="1" dirty="0" smtClean="0"/>
              <a:t>Ferry</a:t>
            </a:r>
            <a:r>
              <a:rPr lang="en-US" sz="2600" dirty="0" smtClean="0"/>
              <a:t>(October </a:t>
            </a:r>
            <a:r>
              <a:rPr lang="en-US" sz="2600" dirty="0" smtClean="0"/>
              <a:t>16, 1859) - Abolitionist John Brown attempts to start a slave rebellion by taking over the </a:t>
            </a:r>
            <a:r>
              <a:rPr lang="en-US" sz="2600" dirty="0" smtClean="0"/>
              <a:t>Harper’s </a:t>
            </a:r>
            <a:r>
              <a:rPr lang="en-US" sz="2600" dirty="0" smtClean="0"/>
              <a:t>Ferry arsenal. The uprising is quickly put down and John Brown is hanged for treason. Many people in the North, however, </a:t>
            </a:r>
            <a:r>
              <a:rPr lang="en-US" sz="2600" dirty="0" smtClean="0"/>
              <a:t>considered </a:t>
            </a:r>
            <a:r>
              <a:rPr lang="en-US" sz="2600" dirty="0" smtClean="0"/>
              <a:t>him a </a:t>
            </a:r>
            <a:r>
              <a:rPr lang="en-US" sz="2600" dirty="0" smtClean="0"/>
              <a:t>hero</a:t>
            </a:r>
            <a:r>
              <a:rPr lang="en-US" sz="2600" dirty="0" smtClean="0"/>
              <a:t> </a:t>
            </a:r>
            <a:r>
              <a:rPr lang="en-US" sz="2600" dirty="0" smtClean="0"/>
              <a:t>during the war.</a:t>
            </a:r>
            <a:endParaRPr lang="en-US" sz="2600" dirty="0"/>
          </a:p>
        </p:txBody>
      </p:sp>
      <p:sp>
        <p:nvSpPr>
          <p:cNvPr id="7" name="Rectangle 6"/>
          <p:cNvSpPr/>
          <p:nvPr/>
        </p:nvSpPr>
        <p:spPr>
          <a:xfrm>
            <a:off x="0" y="0"/>
            <a:ext cx="9144000" cy="369332"/>
          </a:xfrm>
          <a:prstGeom prst="rect">
            <a:avLst/>
          </a:prstGeom>
          <a:solidFill>
            <a:srgbClr val="FFFF00"/>
          </a:solidFill>
        </p:spPr>
        <p:txBody>
          <a:bodyPr wrap="square">
            <a:spAutoFit/>
          </a:bodyPr>
          <a:lstStyle/>
          <a:p>
            <a:pPr algn="ctr"/>
            <a:r>
              <a:rPr lang="en-US" b="1" i="1" u="sng" dirty="0" smtClean="0">
                <a:solidFill>
                  <a:srgbClr val="FF0000"/>
                </a:solidFill>
              </a:rPr>
              <a:t>Standard: Identify </a:t>
            </a:r>
            <a:r>
              <a:rPr lang="en-US" b="1" i="1" u="sng" dirty="0" smtClean="0">
                <a:solidFill>
                  <a:srgbClr val="FF0000"/>
                </a:solidFill>
              </a:rPr>
              <a:t>John Brown’s raid on Harper’s </a:t>
            </a:r>
            <a:r>
              <a:rPr lang="en-US" b="1" i="1" u="sng" dirty="0" smtClean="0">
                <a:solidFill>
                  <a:srgbClr val="FF0000"/>
                </a:solidFill>
              </a:rPr>
              <a:t>Ferry and </a:t>
            </a:r>
            <a:r>
              <a:rPr lang="en-US" b="1" i="1" u="sng" dirty="0" smtClean="0">
                <a:solidFill>
                  <a:srgbClr val="FF0000"/>
                </a:solidFill>
              </a:rPr>
              <a:t>how it relates to the </a:t>
            </a:r>
            <a:r>
              <a:rPr lang="en-US" b="1" i="1" u="sng" dirty="0" smtClean="0">
                <a:solidFill>
                  <a:srgbClr val="FF0000"/>
                </a:solidFill>
              </a:rPr>
              <a:t>Civil War</a:t>
            </a:r>
            <a:r>
              <a:rPr lang="en-US" b="1" i="1" u="sng" dirty="0" smtClean="0">
                <a:solidFill>
                  <a:srgbClr val="FF0000"/>
                </a:solidFill>
              </a:rPr>
              <a:t>. </a:t>
            </a:r>
            <a:endParaRPr lang="en-US" b="1" i="1" u="sng"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01862"/>
          </a:xfrm>
          <a:prstGeom prst="rect">
            <a:avLst/>
          </a:prstGeom>
        </p:spPr>
        <p:txBody>
          <a:bodyPr wrap="square">
            <a:spAutoFit/>
          </a:bodyPr>
          <a:lstStyle/>
          <a:p>
            <a:r>
              <a:rPr lang="en-US" sz="2800" dirty="0" smtClean="0"/>
              <a:t>John Brown's Raid on </a:t>
            </a:r>
            <a:r>
              <a:rPr lang="en-US" sz="2800" dirty="0" smtClean="0"/>
              <a:t>Harper’s </a:t>
            </a:r>
            <a:r>
              <a:rPr lang="en-US" sz="2800" dirty="0" smtClean="0"/>
              <a:t>Ferry</a:t>
            </a:r>
            <a:br>
              <a:rPr lang="en-US" sz="2800" dirty="0" smtClean="0"/>
            </a:br>
            <a:r>
              <a:rPr lang="en-US" sz="2400" dirty="0" smtClean="0"/>
              <a:t>October 16-18, 1859</a:t>
            </a:r>
          </a:p>
          <a:p>
            <a:r>
              <a:rPr lang="en-US" sz="2400" dirty="0" smtClean="0"/>
              <a:t>On the evening of October 16, 1859 John Brown, a staunch abolitionist, and a group of his supporters left their farmhouse hide-out en route to Harpers Ferry. Descending upon the town in the early hours of October 17th, Brown and his men captured prominent citizens and seized the federal armory and arsenal.  Brown had hopes that the local slave population would join the raid and through the raid’s success weapons would be supplied to slaves and freedom fighters throughout the country; this was not to be. First held down by the local militia in the late morning of the 17th, Brown took refuge in the arsenal’s engine house. However, this sanctuary from the fire storm did not last long, when in the late afternoon US Marines under Colonel Robert E. Lee arrived and stormed the engine house, killing many of the raiders and capturing Brown. Brown was quickly placed on trial and charged with treason against the state of Virginia, murder, and slave insurrection. Brown was sentenced to death for his crimes and hanged on December 2, 1859.</a:t>
            </a:r>
            <a:endParaRPr lang="en-US" sz="2400" dirty="0"/>
          </a:p>
        </p:txBody>
      </p:sp>
      <p:sp>
        <p:nvSpPr>
          <p:cNvPr id="4" name="Rectangle 3"/>
          <p:cNvSpPr/>
          <p:nvPr/>
        </p:nvSpPr>
        <p:spPr>
          <a:xfrm>
            <a:off x="1676400" y="6488668"/>
            <a:ext cx="7467600" cy="307777"/>
          </a:xfrm>
          <a:prstGeom prst="rect">
            <a:avLst/>
          </a:prstGeom>
        </p:spPr>
        <p:txBody>
          <a:bodyPr wrap="square">
            <a:spAutoFit/>
          </a:bodyPr>
          <a:lstStyle/>
          <a:p>
            <a:pPr algn="r"/>
            <a:r>
              <a:rPr lang="en-US" sz="1400" dirty="0" smtClean="0">
                <a:solidFill>
                  <a:schemeClr val="accent1"/>
                </a:solidFill>
              </a:rPr>
              <a:t>http://www.civilwar.org/150th-anniversary/john-browns-harpers-ferry.html</a:t>
            </a:r>
            <a:endParaRPr lang="en-US" sz="1400"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ducksters.com/history/confederate_map_small.jpg"/>
          <p:cNvPicPr>
            <a:picLocks noChangeAspect="1" noChangeArrowheads="1"/>
          </p:cNvPicPr>
          <p:nvPr/>
        </p:nvPicPr>
        <p:blipFill>
          <a:blip r:embed="rId2" cstate="print"/>
          <a:srcRect/>
          <a:stretch>
            <a:fillRect/>
          </a:stretch>
        </p:blipFill>
        <p:spPr bwMode="auto">
          <a:xfrm>
            <a:off x="381000" y="2606038"/>
            <a:ext cx="8364510" cy="4251962"/>
          </a:xfrm>
          <a:prstGeom prst="rect">
            <a:avLst/>
          </a:prstGeom>
          <a:noFill/>
        </p:spPr>
      </p:pic>
      <p:sp>
        <p:nvSpPr>
          <p:cNvPr id="2" name="Rectangle 1"/>
          <p:cNvSpPr/>
          <p:nvPr/>
        </p:nvSpPr>
        <p:spPr>
          <a:xfrm>
            <a:off x="0" y="304800"/>
            <a:ext cx="9144000" cy="2308324"/>
          </a:xfrm>
          <a:prstGeom prst="rect">
            <a:avLst/>
          </a:prstGeom>
        </p:spPr>
        <p:txBody>
          <a:bodyPr wrap="square">
            <a:spAutoFit/>
          </a:bodyPr>
          <a:lstStyle/>
          <a:p>
            <a:r>
              <a:rPr lang="en-US" sz="2400" dirty="0" smtClean="0"/>
              <a:t>The Southern states were worried that as the United States expanded, they would </a:t>
            </a:r>
            <a:r>
              <a:rPr lang="en-US" sz="2400" dirty="0" smtClean="0"/>
              <a:t>lose</a:t>
            </a:r>
            <a:r>
              <a:rPr lang="en-US" sz="2400" dirty="0" smtClean="0"/>
              <a:t> </a:t>
            </a:r>
            <a:r>
              <a:rPr lang="en-US" sz="2400" dirty="0" smtClean="0"/>
              <a:t>power. They wanted the states to have more power and be able to make their own laws. One of the laws they were worried about losing was the right to have slaves. Many northern states had outlawed slavery and they were worried that the United States would outlaw slavery in all the </a:t>
            </a:r>
            <a:r>
              <a:rPr lang="en-US" sz="2400" dirty="0" smtClean="0"/>
              <a:t>states.</a:t>
            </a:r>
            <a:endParaRPr lang="en-US" sz="2400" dirty="0"/>
          </a:p>
        </p:txBody>
      </p:sp>
      <p:sp>
        <p:nvSpPr>
          <p:cNvPr id="3" name="Rectangle 2"/>
          <p:cNvSpPr/>
          <p:nvPr/>
        </p:nvSpPr>
        <p:spPr>
          <a:xfrm>
            <a:off x="0" y="0"/>
            <a:ext cx="9144000" cy="323165"/>
          </a:xfrm>
          <a:prstGeom prst="rect">
            <a:avLst/>
          </a:prstGeom>
          <a:solidFill>
            <a:srgbClr val="FFFF00"/>
          </a:solidFill>
        </p:spPr>
        <p:txBody>
          <a:bodyPr wrap="square">
            <a:spAutoFit/>
          </a:bodyPr>
          <a:lstStyle/>
          <a:p>
            <a:pPr algn="ctr"/>
            <a:r>
              <a:rPr lang="en-US" sz="1500" b="1" dirty="0" smtClean="0">
                <a:solidFill>
                  <a:srgbClr val="FF0000"/>
                </a:solidFill>
              </a:rPr>
              <a:t>Standard: Discuss </a:t>
            </a:r>
            <a:r>
              <a:rPr lang="en-US" sz="1500" b="1" dirty="0" smtClean="0">
                <a:solidFill>
                  <a:srgbClr val="FF0000"/>
                </a:solidFill>
              </a:rPr>
              <a:t>how the issues of states’ rights and slavery increased tensions between the North and South</a:t>
            </a:r>
            <a:endParaRPr lang="en-US" sz="15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17251"/>
          </a:xfrm>
          <a:prstGeom prst="rect">
            <a:avLst/>
          </a:prstGeom>
        </p:spPr>
        <p:txBody>
          <a:bodyPr wrap="square">
            <a:spAutoFit/>
          </a:bodyPr>
          <a:lstStyle/>
          <a:p>
            <a:r>
              <a:rPr lang="en-US" sz="2300" b="1" dirty="0" smtClean="0"/>
              <a:t>Why did the Southern States leave?</a:t>
            </a:r>
            <a:r>
              <a:rPr lang="en-US" sz="2300" dirty="0" smtClean="0"/>
              <a:t> </a:t>
            </a:r>
            <a:br>
              <a:rPr lang="en-US" sz="2300" dirty="0" smtClean="0"/>
            </a:br>
            <a:r>
              <a:rPr lang="en-US" sz="2300" dirty="0" smtClean="0"/>
              <a:t>There were a number of reasons why the Southern States wanted to leave. A few of the major reasons were: </a:t>
            </a:r>
          </a:p>
          <a:p>
            <a:endParaRPr lang="en-US" sz="2300" b="1" dirty="0"/>
          </a:p>
          <a:p>
            <a:r>
              <a:rPr lang="en-US" sz="2300" b="1" dirty="0" smtClean="0"/>
              <a:t>State rights</a:t>
            </a:r>
            <a:r>
              <a:rPr lang="en-US" sz="2300" dirty="0" smtClean="0"/>
              <a:t> - The leaders in the South wanted the states to make most of their own laws. In the North, people wanted a stronger national government that would make the same laws for all the states.</a:t>
            </a:r>
          </a:p>
          <a:p>
            <a:r>
              <a:rPr lang="en-US" sz="2300" b="1" dirty="0" smtClean="0"/>
              <a:t>Slavery</a:t>
            </a:r>
            <a:r>
              <a:rPr lang="en-US" sz="2300" dirty="0" smtClean="0"/>
              <a:t> - Most of the Southern states had economies based on farming and felt they needed slave labor to help them farm. The North was more industrialized and much of the North had made slavery illegal. The South was afraid that the Northern states would vote to make slavery illegal in all the states.</a:t>
            </a:r>
          </a:p>
          <a:p>
            <a:r>
              <a:rPr lang="en-US" sz="2300" b="1" dirty="0" smtClean="0"/>
              <a:t>Western States </a:t>
            </a:r>
            <a:r>
              <a:rPr lang="en-US" sz="2300" dirty="0" smtClean="0"/>
              <a:t>- As there were more and more western states added to the growing United States, the Southern states were worried that this would mean less power and voting rights.</a:t>
            </a:r>
          </a:p>
          <a:p>
            <a:r>
              <a:rPr lang="en-US" sz="2300" b="1" dirty="0" smtClean="0"/>
              <a:t>Abraham Lincoln</a:t>
            </a:r>
            <a:r>
              <a:rPr lang="en-US" sz="2300" dirty="0" smtClean="0"/>
              <a:t> - When Abraham Lincoln was elected president, it was the final straw for the Southern states. Lincoln was against slavery and wanted a strong federal government, two things the South did not agree with.</a:t>
            </a:r>
            <a:endParaRPr lang="en-US" sz="23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3088</TotalTime>
  <Words>3242</Words>
  <Application>Microsoft Office PowerPoint</Application>
  <PresentationFormat>On-screen Show (4:3)</PresentationFormat>
  <Paragraphs>185</Paragraphs>
  <Slides>32</Slides>
  <Notes>0</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konken</dc:creator>
  <cp:lastModifiedBy>john konken</cp:lastModifiedBy>
  <cp:revision>113</cp:revision>
  <dcterms:created xsi:type="dcterms:W3CDTF">2014-08-17T21:18:37Z</dcterms:created>
  <dcterms:modified xsi:type="dcterms:W3CDTF">2014-08-25T12:22:34Z</dcterms:modified>
</cp:coreProperties>
</file>