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5" r:id="rId8"/>
    <p:sldId id="266" r:id="rId9"/>
    <p:sldId id="268" r:id="rId10"/>
    <p:sldId id="286" r:id="rId11"/>
    <p:sldId id="287" r:id="rId12"/>
    <p:sldId id="288"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344B9-D0A0-4D8B-AAC0-A8DBE55DD5AF}" type="datetimeFigureOut">
              <a:rPr lang="en-US" smtClean="0"/>
              <a:pPr/>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C49D5-6D12-4E64-A5DE-0EDA2CA3B8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344B9-D0A0-4D8B-AAC0-A8DBE55DD5AF}" type="datetimeFigureOut">
              <a:rPr lang="en-US" smtClean="0"/>
              <a:pPr/>
              <a:t>10/26/2014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C49D5-6D12-4E64-A5DE-0EDA2CA3B8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mrnussbaum.com/african-americans/george_washington_carver/"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mrnussbaum.com/inventors/alexander_graham_bell/"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gif"/><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8" Type="http://schemas.openxmlformats.org/officeDocument/2006/relationships/hyperlink" Target="http://science.howstuffworks.com/innovation/famous-inventors/george-washington-carvers-inventions.htm" TargetMode="External"/><Relationship Id="rId13" Type="http://schemas.openxmlformats.org/officeDocument/2006/relationships/hyperlink" Target="http://www.history.com/topics/inventions/thomas-edison" TargetMode="External"/><Relationship Id="rId3" Type="http://schemas.openxmlformats.org/officeDocument/2006/relationships/hyperlink" Target="http://www.history.com/topics/inventions/wright-brothers" TargetMode="External"/><Relationship Id="rId7" Type="http://schemas.openxmlformats.org/officeDocument/2006/relationships/hyperlink" Target="http://mrnussbaum.com/african-americans/george_washington_carver/" TargetMode="External"/><Relationship Id="rId12" Type="http://schemas.openxmlformats.org/officeDocument/2006/relationships/hyperlink" Target="http://mrnussbaum.com/inventors/alexander_graham_bell/" TargetMode="External"/><Relationship Id="rId2" Type="http://schemas.openxmlformats.org/officeDocument/2006/relationships/hyperlink" Target="http://wrightbrothers.info/index.php" TargetMode="External"/><Relationship Id="rId16" Type="http://schemas.openxmlformats.org/officeDocument/2006/relationships/hyperlink" Target="http://easyscienceforkids.com/all-about-thomas-edison/" TargetMode="External"/><Relationship Id="rId1" Type="http://schemas.openxmlformats.org/officeDocument/2006/relationships/slideLayout" Target="../slideLayouts/slideLayout7.xml"/><Relationship Id="rId6" Type="http://schemas.openxmlformats.org/officeDocument/2006/relationships/hyperlink" Target="http://www.biography.com/people/george-washington-carver-9240299" TargetMode="External"/><Relationship Id="rId11" Type="http://schemas.openxmlformats.org/officeDocument/2006/relationships/hyperlink" Target="http://www.sciencekids.co.nz/sciencefacts/scientists/alexandergrahambell.html" TargetMode="External"/><Relationship Id="rId5" Type="http://schemas.openxmlformats.org/officeDocument/2006/relationships/hyperlink" Target="http://www.history.com/topics/black-history/george-washington-carver" TargetMode="External"/><Relationship Id="rId15" Type="http://schemas.openxmlformats.org/officeDocument/2006/relationships/hyperlink" Target="http://mrnussbaum.com/thomas_edison/" TargetMode="External"/><Relationship Id="rId10" Type="http://schemas.openxmlformats.org/officeDocument/2006/relationships/hyperlink" Target="http://www.biography.com/people/alexander-graham-bell-9205497" TargetMode="External"/><Relationship Id="rId4" Type="http://schemas.openxmlformats.org/officeDocument/2006/relationships/hyperlink" Target="http://www.eyewitnesstohistory.com/wright.htm" TargetMode="External"/><Relationship Id="rId9" Type="http://schemas.openxmlformats.org/officeDocument/2006/relationships/hyperlink" Target="http://www.history.com/topics/inventions/alexander-graham-bell" TargetMode="External"/><Relationship Id="rId14" Type="http://schemas.openxmlformats.org/officeDocument/2006/relationships/hyperlink" Target="http://www.biography.com/people/thomas-edison-928434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thomas.k12.ga.us/userfiles/438/Classes/1818/William%20McKinley-spanish%20american%20war-roosevelt-%20panama%20canal-1.pdf" TargetMode="External"/><Relationship Id="rId2" Type="http://schemas.openxmlformats.org/officeDocument/2006/relationships/hyperlink" Target="http://www.jonathanfeicht.com/mckinley--roosevelt-and-changing-us-policy.html" TargetMode="External"/><Relationship Id="rId1" Type="http://schemas.openxmlformats.org/officeDocument/2006/relationships/slideLayout" Target="../slideLayouts/slideLayout7.xml"/><Relationship Id="rId5" Type="http://schemas.openxmlformats.org/officeDocument/2006/relationships/hyperlink" Target="http://www.sparknotes.com/history/american/westwardexpansion/section11.rhtml" TargetMode="External"/><Relationship Id="rId4" Type="http://schemas.openxmlformats.org/officeDocument/2006/relationships/hyperlink" Target="http://www.eyewitnesstohistory.com/snpim1.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wrightbrothers.info/index.php"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533400"/>
            <a:ext cx="9144000" cy="461665"/>
          </a:xfrm>
          <a:prstGeom prst="rect">
            <a:avLst/>
          </a:prstGeom>
          <a:noFill/>
        </p:spPr>
        <p:txBody>
          <a:bodyPr wrap="square" rtlCol="0">
            <a:spAutoFit/>
          </a:bodyPr>
          <a:lstStyle/>
          <a:p>
            <a:pPr algn="ctr"/>
            <a:r>
              <a:rPr lang="en-US" sz="2400" b="1" dirty="0" smtClean="0">
                <a:solidFill>
                  <a:srgbClr val="FF0000"/>
                </a:solidFill>
              </a:rPr>
              <a:t>Describe how life changed in America at the turn of the century.</a:t>
            </a:r>
            <a:endParaRPr lang="en-US" sz="2400" b="1" dirty="0">
              <a:solidFill>
                <a:srgbClr val="FF0000"/>
              </a:solidFill>
            </a:endParaRPr>
          </a:p>
        </p:txBody>
      </p:sp>
      <p:sp>
        <p:nvSpPr>
          <p:cNvPr id="5" name="TextBox 4"/>
          <p:cNvSpPr txBox="1"/>
          <p:nvPr/>
        </p:nvSpPr>
        <p:spPr>
          <a:xfrm>
            <a:off x="0" y="0"/>
            <a:ext cx="2743200" cy="523220"/>
          </a:xfrm>
          <a:prstGeom prst="rect">
            <a:avLst/>
          </a:prstGeom>
          <a:noFill/>
        </p:spPr>
        <p:txBody>
          <a:bodyPr wrap="square" rtlCol="0">
            <a:spAutoFit/>
          </a:bodyPr>
          <a:lstStyle/>
          <a:p>
            <a:r>
              <a:rPr lang="en-US" sz="2800" b="1" i="1" dirty="0" smtClean="0"/>
              <a:t>Mrs. Konken</a:t>
            </a:r>
            <a:endParaRPr lang="en-US" sz="2800" b="1" i="1" dirty="0"/>
          </a:p>
        </p:txBody>
      </p:sp>
      <p:sp>
        <p:nvSpPr>
          <p:cNvPr id="6" name="TextBox 5"/>
          <p:cNvSpPr txBox="1"/>
          <p:nvPr/>
        </p:nvSpPr>
        <p:spPr>
          <a:xfrm>
            <a:off x="3505200" y="0"/>
            <a:ext cx="5638800" cy="523220"/>
          </a:xfrm>
          <a:prstGeom prst="rect">
            <a:avLst/>
          </a:prstGeom>
          <a:noFill/>
        </p:spPr>
        <p:txBody>
          <a:bodyPr wrap="square" rtlCol="0">
            <a:spAutoFit/>
          </a:bodyPr>
          <a:lstStyle/>
          <a:p>
            <a:pPr algn="r"/>
            <a:r>
              <a:rPr lang="en-US" sz="2800" b="1" i="1" dirty="0" smtClean="0"/>
              <a:t>5</a:t>
            </a:r>
            <a:r>
              <a:rPr lang="en-US" sz="2800" b="1" i="1" baseline="30000" dirty="0" smtClean="0"/>
              <a:t>th</a:t>
            </a:r>
            <a:r>
              <a:rPr lang="en-US" sz="2800" b="1" i="1" dirty="0" smtClean="0"/>
              <a:t> Grade - Timber Ridge Elementary</a:t>
            </a:r>
            <a:endParaRPr lang="en-US" sz="2800" b="1" i="1" dirty="0"/>
          </a:p>
        </p:txBody>
      </p:sp>
      <p:sp>
        <p:nvSpPr>
          <p:cNvPr id="7" name="Rectangle 6"/>
          <p:cNvSpPr/>
          <p:nvPr/>
        </p:nvSpPr>
        <p:spPr>
          <a:xfrm>
            <a:off x="0" y="914400"/>
            <a:ext cx="9144000" cy="4616648"/>
          </a:xfrm>
          <a:prstGeom prst="rect">
            <a:avLst/>
          </a:prstGeom>
        </p:spPr>
        <p:txBody>
          <a:bodyPr wrap="square">
            <a:spAutoFit/>
          </a:bodyPr>
          <a:lstStyle/>
          <a:p>
            <a:endParaRPr lang="en-US" sz="2400" dirty="0"/>
          </a:p>
          <a:p>
            <a:r>
              <a:rPr lang="en-US" dirty="0"/>
              <a:t>a</a:t>
            </a:r>
            <a:r>
              <a:rPr lang="en-US" dirty="0" smtClean="0"/>
              <a:t>. Describe </a:t>
            </a:r>
            <a:r>
              <a:rPr lang="en-US" dirty="0"/>
              <a:t>the role of the cattle trails in the late 19th </a:t>
            </a:r>
            <a:r>
              <a:rPr lang="en-US" dirty="0" smtClean="0"/>
              <a:t>century</a:t>
            </a:r>
            <a:r>
              <a:rPr lang="en-US" dirty="0"/>
              <a:t>; include the </a:t>
            </a:r>
            <a:r>
              <a:rPr lang="en-US" dirty="0" smtClean="0"/>
              <a:t>Black Cowboys </a:t>
            </a:r>
            <a:r>
              <a:rPr lang="en-US" dirty="0"/>
              <a:t>of Texas, the Great Western Cattle Trail, and the Chisholm Trail.</a:t>
            </a:r>
          </a:p>
          <a:p>
            <a:endParaRPr lang="en-US" dirty="0" smtClean="0"/>
          </a:p>
          <a:p>
            <a:r>
              <a:rPr lang="en-US" dirty="0" smtClean="0"/>
              <a:t>b. Describe </a:t>
            </a:r>
            <a:r>
              <a:rPr lang="en-US" dirty="0"/>
              <a:t>the impact on American life of the Wright brothers (flight), </a:t>
            </a:r>
            <a:r>
              <a:rPr lang="en-US" dirty="0" smtClean="0"/>
              <a:t>George Washington </a:t>
            </a:r>
            <a:r>
              <a:rPr lang="en-US" dirty="0"/>
              <a:t>Carver (science), Alexander Graham Bell (communication), </a:t>
            </a:r>
            <a:r>
              <a:rPr lang="en-US" dirty="0" smtClean="0"/>
              <a:t>and Thomas Edison </a:t>
            </a:r>
            <a:r>
              <a:rPr lang="en-US" dirty="0"/>
              <a:t>(electricity).</a:t>
            </a:r>
          </a:p>
          <a:p>
            <a:endParaRPr lang="en-US" dirty="0" smtClean="0"/>
          </a:p>
          <a:p>
            <a:r>
              <a:rPr lang="en-US" dirty="0" smtClean="0"/>
              <a:t>c. Explain </a:t>
            </a:r>
            <a:r>
              <a:rPr lang="en-US" dirty="0"/>
              <a:t>how William McKinley and Theodore Roosevelt expanded </a:t>
            </a:r>
            <a:r>
              <a:rPr lang="en-US" dirty="0" smtClean="0"/>
              <a:t>America’s role </a:t>
            </a:r>
            <a:r>
              <a:rPr lang="en-US" dirty="0"/>
              <a:t>in the world; include the </a:t>
            </a:r>
            <a:r>
              <a:rPr lang="en-US" dirty="0" smtClean="0"/>
              <a:t>Spanish-American </a:t>
            </a:r>
            <a:r>
              <a:rPr lang="en-US" dirty="0"/>
              <a:t>War and the building of </a:t>
            </a:r>
            <a:r>
              <a:rPr lang="en-US" dirty="0" smtClean="0"/>
              <a:t>the Panama </a:t>
            </a:r>
            <a:r>
              <a:rPr lang="en-US" dirty="0"/>
              <a:t>Canal</a:t>
            </a:r>
            <a:r>
              <a:rPr lang="en-US" dirty="0" smtClean="0"/>
              <a:t>.</a:t>
            </a:r>
          </a:p>
          <a:p>
            <a:r>
              <a:rPr lang="en-US" dirty="0" smtClean="0"/>
              <a:t>(McKinley Expansion Hawaii and Alaska)</a:t>
            </a:r>
            <a:endParaRPr lang="en-US" dirty="0"/>
          </a:p>
          <a:p>
            <a:endParaRPr lang="en-US" dirty="0" smtClean="0"/>
          </a:p>
          <a:p>
            <a:r>
              <a:rPr lang="en-US" dirty="0" smtClean="0"/>
              <a:t>d. Describe </a:t>
            </a:r>
            <a:r>
              <a:rPr lang="en-US" dirty="0"/>
              <a:t>the reasons people emigrated to the United States, from where </a:t>
            </a:r>
            <a:r>
              <a:rPr lang="en-US" dirty="0" smtClean="0"/>
              <a:t>they emigrated</a:t>
            </a:r>
            <a:r>
              <a:rPr lang="en-US" dirty="0"/>
              <a:t>, and where they settled</a:t>
            </a:r>
            <a:r>
              <a:rPr lang="en-US" dirty="0" smtClean="0"/>
              <a:t>.</a:t>
            </a:r>
          </a:p>
          <a:p>
            <a:endParaRPr lang="en-US" dirty="0"/>
          </a:p>
          <a:p>
            <a:r>
              <a:rPr lang="en-US" dirty="0"/>
              <a:t>e</a:t>
            </a:r>
            <a:r>
              <a:rPr lang="en-US" dirty="0" smtClean="0"/>
              <a:t>. Describe </a:t>
            </a:r>
            <a:r>
              <a:rPr lang="en-US" dirty="0"/>
              <a:t>the impact of westward expansion on Native Americans; include the </a:t>
            </a:r>
            <a:r>
              <a:rPr lang="en-US" dirty="0" smtClean="0"/>
              <a:t>Battle </a:t>
            </a:r>
            <a:r>
              <a:rPr lang="en-US" dirty="0"/>
              <a:t>of the Little Bighorn and the relocation of Native Americans to </a:t>
            </a:r>
            <a:r>
              <a:rPr lang="en-US" dirty="0" smtClean="0"/>
              <a:t>reservations</a:t>
            </a:r>
            <a:r>
              <a:rPr lang="en-US" dirty="0"/>
              <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24200"/>
            <a:ext cx="9144000" cy="3416320"/>
          </a:xfrm>
          <a:prstGeom prst="rect">
            <a:avLst/>
          </a:prstGeom>
        </p:spPr>
        <p:txBody>
          <a:bodyPr wrap="square">
            <a:spAutoFit/>
          </a:bodyPr>
          <a:lstStyle/>
          <a:p>
            <a:r>
              <a:rPr lang="en-US" dirty="0" smtClean="0"/>
              <a:t>Who was </a:t>
            </a:r>
            <a:r>
              <a:rPr lang="en-US" b="1" dirty="0" smtClean="0"/>
              <a:t>George Washington Carver</a:t>
            </a:r>
            <a:r>
              <a:rPr lang="en-US" dirty="0" smtClean="0"/>
              <a:t>? </a:t>
            </a:r>
          </a:p>
          <a:p>
            <a:r>
              <a:rPr lang="en-US" dirty="0" smtClean="0"/>
              <a:t>Carver was born into slavery around 1864 and because he was black, many schools would not let him attend. But, Carver fought discrimination and prejudice and finally went to college. He studied agriculture, or farming, and figured out how to rotate crops to bring more nutrients into the soil. </a:t>
            </a:r>
          </a:p>
          <a:p>
            <a:endParaRPr lang="en-US" dirty="0" smtClean="0"/>
          </a:p>
          <a:p>
            <a:r>
              <a:rPr lang="en-US" dirty="0" smtClean="0"/>
              <a:t>As an agricultural chemist, Carver discovered three hundred uses for peanuts and hundreds more uses for soybeans, pecans and sweet potatoes. Among the listed items that he suggested to southern farmers to help them economically were his recipes and improvements to/for: adhesives, axle grease, bleach, buttermilk, chili sauce, fuel briquettes, ink, instant coffee, linoleum , mayonnaise , meat tenderizer, metal polish, paper, plastic, pavement, shaving cream, shoe polish, synthetic rubber, talcum powder and wood stain. </a:t>
            </a:r>
          </a:p>
        </p:txBody>
      </p:sp>
      <p:pic>
        <p:nvPicPr>
          <p:cNvPr id="5" name="Picture 4" descr="http://www.learninggamesforkids.com/common-flash/jigsaw/images/george-washington-carver.jpg"/>
          <p:cNvPicPr>
            <a:picLocks noChangeAspect="1" noChangeArrowheads="1"/>
          </p:cNvPicPr>
          <p:nvPr/>
        </p:nvPicPr>
        <p:blipFill>
          <a:blip r:embed="rId2" cstate="print"/>
          <a:srcRect/>
          <a:stretch>
            <a:fillRect/>
          </a:stretch>
        </p:blipFill>
        <p:spPr bwMode="auto">
          <a:xfrm>
            <a:off x="5486400" y="914400"/>
            <a:ext cx="3276600" cy="2457450"/>
          </a:xfrm>
          <a:prstGeom prst="rect">
            <a:avLst/>
          </a:prstGeom>
          <a:noFill/>
        </p:spPr>
      </p:pic>
      <p:sp>
        <p:nvSpPr>
          <p:cNvPr id="6" name="Rectangle 5"/>
          <p:cNvSpPr/>
          <p:nvPr/>
        </p:nvSpPr>
        <p:spPr>
          <a:xfrm>
            <a:off x="6324600" y="381000"/>
            <a:ext cx="1981200" cy="461665"/>
          </a:xfrm>
          <a:prstGeom prst="rect">
            <a:avLst/>
          </a:prstGeom>
        </p:spPr>
        <p:txBody>
          <a:bodyPr wrap="square">
            <a:spAutoFit/>
          </a:bodyPr>
          <a:lstStyle/>
          <a:p>
            <a:r>
              <a:rPr lang="en-US" sz="2400" dirty="0" smtClean="0">
                <a:hlinkClick r:id="rId3"/>
              </a:rPr>
              <a:t>Video</a:t>
            </a:r>
            <a:r>
              <a:rPr lang="en-US" sz="2400" dirty="0" smtClean="0"/>
              <a:t>   </a:t>
            </a:r>
            <a:r>
              <a:rPr lang="en-US" sz="1600" dirty="0" smtClean="0"/>
              <a:t>4:26</a:t>
            </a:r>
            <a:endParaRPr lang="en-US" sz="2400" dirty="0"/>
          </a:p>
        </p:txBody>
      </p:sp>
      <p:pic>
        <p:nvPicPr>
          <p:cNvPr id="41988" name="Picture 4" descr="http://www.rugusavay.com/wp-content/uploads/2013/03/George-Washington-Carver-Quotes-4.jpg"/>
          <p:cNvPicPr>
            <a:picLocks noChangeAspect="1" noChangeArrowheads="1"/>
          </p:cNvPicPr>
          <p:nvPr/>
        </p:nvPicPr>
        <p:blipFill>
          <a:blip r:embed="rId4" cstate="print"/>
          <a:srcRect/>
          <a:stretch>
            <a:fillRect/>
          </a:stretch>
        </p:blipFill>
        <p:spPr bwMode="auto">
          <a:xfrm>
            <a:off x="0" y="228600"/>
            <a:ext cx="5280660" cy="2667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sd-hs.wikispaces.com/file/view/alexander-graham-bell.jpg/361066966/502x502/alexander-graham-bell.jpg"/>
          <p:cNvPicPr>
            <a:picLocks noChangeAspect="1" noChangeArrowheads="1"/>
          </p:cNvPicPr>
          <p:nvPr/>
        </p:nvPicPr>
        <p:blipFill>
          <a:blip r:embed="rId2" cstate="print"/>
          <a:srcRect/>
          <a:stretch>
            <a:fillRect/>
          </a:stretch>
        </p:blipFill>
        <p:spPr bwMode="auto">
          <a:xfrm>
            <a:off x="0" y="531674"/>
            <a:ext cx="4572000" cy="4572000"/>
          </a:xfrm>
          <a:prstGeom prst="rect">
            <a:avLst/>
          </a:prstGeom>
          <a:noFill/>
        </p:spPr>
      </p:pic>
      <p:sp>
        <p:nvSpPr>
          <p:cNvPr id="3" name="Rectangle 2"/>
          <p:cNvSpPr/>
          <p:nvPr/>
        </p:nvSpPr>
        <p:spPr>
          <a:xfrm>
            <a:off x="0" y="5103674"/>
            <a:ext cx="4572000" cy="1477328"/>
          </a:xfrm>
          <a:prstGeom prst="rect">
            <a:avLst/>
          </a:prstGeom>
        </p:spPr>
        <p:txBody>
          <a:bodyPr wrap="square">
            <a:spAutoFit/>
          </a:bodyPr>
          <a:lstStyle/>
          <a:p>
            <a:pPr lvl="0" eaLnBrk="0" fontAlgn="base" hangingPunct="0">
              <a:spcBef>
                <a:spcPct val="0"/>
              </a:spcBef>
              <a:spcAft>
                <a:spcPct val="0"/>
              </a:spcAft>
            </a:pPr>
            <a:r>
              <a:rPr lang="en-US" dirty="0" smtClean="0">
                <a:cs typeface="Arial" charset="0"/>
              </a:rPr>
              <a:t>Bell’s first words with the working telephone were spoken to his assistant </a:t>
            </a:r>
            <a:r>
              <a:rPr lang="en-US" dirty="0" smtClean="0">
                <a:latin typeface="Calibri" pitchFamily="34" charset="0"/>
                <a:cs typeface="Arial" charset="0"/>
              </a:rPr>
              <a:t>Thomas </a:t>
            </a:r>
            <a:r>
              <a:rPr lang="en-US" dirty="0" smtClean="0">
                <a:cs typeface="Arial" charset="0"/>
              </a:rPr>
              <a:t>Watson and were along the lines of </a:t>
            </a:r>
          </a:p>
          <a:p>
            <a:pPr lvl="0" eaLnBrk="0" fontAlgn="base" hangingPunct="0">
              <a:spcBef>
                <a:spcPct val="0"/>
              </a:spcBef>
              <a:spcAft>
                <a:spcPct val="0"/>
              </a:spcAft>
              <a:buFontTx/>
              <a:buChar char="•"/>
            </a:pPr>
            <a:endParaRPr lang="en-US" dirty="0" smtClean="0">
              <a:latin typeface="Arial" charset="0"/>
              <a:cs typeface="Arial" charset="0"/>
            </a:endParaRPr>
          </a:p>
          <a:p>
            <a:pPr lvl="0" eaLnBrk="0" fontAlgn="base" hangingPunct="0">
              <a:spcBef>
                <a:spcPct val="0"/>
              </a:spcBef>
              <a:spcAft>
                <a:spcPct val="0"/>
              </a:spcAft>
            </a:pPr>
            <a:r>
              <a:rPr lang="en-US" dirty="0" smtClean="0">
                <a:latin typeface="Arial" charset="0"/>
                <a:cs typeface="Arial" charset="0"/>
              </a:rPr>
              <a:t>“</a:t>
            </a:r>
            <a:r>
              <a:rPr lang="en-US" dirty="0" err="1" smtClean="0">
                <a:latin typeface="Arial" charset="0"/>
                <a:cs typeface="Arial" charset="0"/>
              </a:rPr>
              <a:t>Mr</a:t>
            </a:r>
            <a:r>
              <a:rPr lang="en-US" dirty="0" smtClean="0">
                <a:latin typeface="Arial" charset="0"/>
                <a:cs typeface="Arial" charset="0"/>
              </a:rPr>
              <a:t> Watson, come here. I want to see you.”</a:t>
            </a:r>
          </a:p>
        </p:txBody>
      </p:sp>
      <p:sp>
        <p:nvSpPr>
          <p:cNvPr id="5" name="Rectangle 4"/>
          <p:cNvSpPr/>
          <p:nvPr/>
        </p:nvSpPr>
        <p:spPr>
          <a:xfrm>
            <a:off x="0" y="0"/>
            <a:ext cx="9144000" cy="369332"/>
          </a:xfrm>
          <a:prstGeom prst="rect">
            <a:avLst/>
          </a:prstGeom>
        </p:spPr>
        <p:txBody>
          <a:bodyPr wrap="square">
            <a:spAutoFit/>
          </a:bodyPr>
          <a:lstStyle/>
          <a:p>
            <a:r>
              <a:rPr lang="en-US" b="1" dirty="0" smtClean="0">
                <a:solidFill>
                  <a:srgbClr val="FF0000"/>
                </a:solidFill>
              </a:rPr>
              <a:t>Describe the impact on American life of the Alexander Graham Bell (communication)</a:t>
            </a:r>
            <a:endParaRPr lang="en-US" b="1" dirty="0">
              <a:solidFill>
                <a:srgbClr val="FF0000"/>
              </a:solidFill>
            </a:endParaRPr>
          </a:p>
        </p:txBody>
      </p:sp>
      <p:sp>
        <p:nvSpPr>
          <p:cNvPr id="6" name="Rectangle 5"/>
          <p:cNvSpPr/>
          <p:nvPr/>
        </p:nvSpPr>
        <p:spPr>
          <a:xfrm>
            <a:off x="4724400" y="685800"/>
            <a:ext cx="4419600" cy="1631216"/>
          </a:xfrm>
          <a:prstGeom prst="rect">
            <a:avLst/>
          </a:prstGeom>
        </p:spPr>
        <p:txBody>
          <a:bodyPr wrap="square">
            <a:spAutoFit/>
          </a:bodyPr>
          <a:lstStyle/>
          <a:p>
            <a:r>
              <a:rPr lang="en-US" sz="2000" dirty="0" smtClean="0"/>
              <a:t>Alexander Graham Bell was one of the primary inventors of the telephone and did important work in communication for the deaf and held more than 18 patents.</a:t>
            </a:r>
            <a:endParaRPr lang="en-US" sz="2000" dirty="0"/>
          </a:p>
        </p:txBody>
      </p:sp>
      <p:sp>
        <p:nvSpPr>
          <p:cNvPr id="7" name="Rectangle 6"/>
          <p:cNvSpPr/>
          <p:nvPr/>
        </p:nvSpPr>
        <p:spPr>
          <a:xfrm>
            <a:off x="4724400" y="2819400"/>
            <a:ext cx="4419600" cy="1477328"/>
          </a:xfrm>
          <a:prstGeom prst="rect">
            <a:avLst/>
          </a:prstGeom>
        </p:spPr>
        <p:txBody>
          <a:bodyPr wrap="square">
            <a:spAutoFit/>
          </a:bodyPr>
          <a:lstStyle/>
          <a:p>
            <a:pPr lvl="0" eaLnBrk="0" fontAlgn="base" hangingPunct="0">
              <a:spcBef>
                <a:spcPct val="0"/>
              </a:spcBef>
              <a:spcAft>
                <a:spcPct val="0"/>
              </a:spcAft>
              <a:buFontTx/>
              <a:buChar char="•"/>
            </a:pPr>
            <a:r>
              <a:rPr lang="en-US" dirty="0" smtClean="0">
                <a:latin typeface="Calibri" pitchFamily="34" charset="0"/>
                <a:cs typeface="Arial" charset="0"/>
              </a:rPr>
              <a:t>Bell’s mother and wife were both deaf, this had a major influence on his work.</a:t>
            </a:r>
          </a:p>
          <a:p>
            <a:pPr lvl="0" eaLnBrk="0" fontAlgn="base" hangingPunct="0">
              <a:spcBef>
                <a:spcPct val="0"/>
              </a:spcBef>
              <a:spcAft>
                <a:spcPct val="0"/>
              </a:spcAft>
              <a:buFontTx/>
              <a:buChar char="•"/>
            </a:pPr>
            <a:endParaRPr lang="en-US" dirty="0" smtClean="0">
              <a:latin typeface="Calibri" pitchFamily="34" charset="0"/>
              <a:cs typeface="Arial" charset="0"/>
            </a:endParaRPr>
          </a:p>
          <a:p>
            <a:pPr lvl="0" eaLnBrk="0" fontAlgn="base" hangingPunct="0">
              <a:spcBef>
                <a:spcPct val="0"/>
              </a:spcBef>
              <a:spcAft>
                <a:spcPct val="0"/>
              </a:spcAft>
              <a:buFontTx/>
              <a:buChar char="•"/>
            </a:pPr>
            <a:r>
              <a:rPr lang="en-US" dirty="0" smtClean="0">
                <a:latin typeface="Calibri" pitchFamily="34" charset="0"/>
                <a:cs typeface="Arial" charset="0"/>
              </a:rPr>
              <a:t>Bell studied the human voice and worked with various schools for the deaf.</a:t>
            </a:r>
          </a:p>
        </p:txBody>
      </p:sp>
      <p:pic>
        <p:nvPicPr>
          <p:cNvPr id="70658" name="Picture 2" descr="http://www.howitworksdaily.com/wp-content/uploads/2011/11/Actor_portraying_Alexander_Graham_Bell_in_an_ATT_promotional_film_1926.jpg"/>
          <p:cNvPicPr>
            <a:picLocks noChangeAspect="1" noChangeArrowheads="1"/>
          </p:cNvPicPr>
          <p:nvPr/>
        </p:nvPicPr>
        <p:blipFill>
          <a:blip r:embed="rId3" cstate="print"/>
          <a:srcRect/>
          <a:stretch>
            <a:fillRect/>
          </a:stretch>
        </p:blipFill>
        <p:spPr bwMode="auto">
          <a:xfrm>
            <a:off x="5486400" y="4419285"/>
            <a:ext cx="2971800" cy="24387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8600"/>
            <a:ext cx="9144000" cy="1836400"/>
          </a:xfrm>
          <a:prstGeom prst="rect">
            <a:avLst/>
          </a:prstGeom>
        </p:spPr>
        <p:txBody>
          <a:bodyPr wrap="square">
            <a:spAutoFit/>
          </a:bodyPr>
          <a:lstStyle/>
          <a:p>
            <a:r>
              <a:rPr lang="en-US" sz="2000" b="1" dirty="0" smtClean="0"/>
              <a:t>Alexander Graham Bell</a:t>
            </a:r>
            <a:r>
              <a:rPr lang="en-US" sz="2000" dirty="0" smtClean="0"/>
              <a:t> (March 3, 1847 – August 2, 1922)</a:t>
            </a:r>
            <a:r>
              <a:rPr lang="en-US" sz="2000" baseline="30000" dirty="0" smtClean="0"/>
              <a:t> </a:t>
            </a:r>
            <a:r>
              <a:rPr lang="en-US" sz="2000" dirty="0" smtClean="0"/>
              <a:t>was an eminent Scottish-born scientist, inventor, engineer and innovator who is credited with inventing the first practical telephone. </a:t>
            </a:r>
            <a:endParaRPr lang="en-US" sz="2000" baseline="30000" dirty="0" smtClean="0"/>
          </a:p>
          <a:p>
            <a:endParaRPr lang="en-US" sz="2000" baseline="30000" dirty="0" smtClean="0"/>
          </a:p>
          <a:p>
            <a:r>
              <a:rPr lang="en-US" sz="2000" dirty="0" smtClean="0"/>
              <a:t>Funny fact: Bell considered his most famous invention an intrusion on his real work as a scientist and refused to have a telephone in his study.</a:t>
            </a:r>
            <a:endParaRPr lang="en-US" sz="2000" dirty="0"/>
          </a:p>
        </p:txBody>
      </p:sp>
      <p:pic>
        <p:nvPicPr>
          <p:cNvPr id="3" name="Picture 4" descr="https://encrypted-tbn2.gstatic.com/images?q=tbn:ANd9GcQyy66WqDrPFDbhHiCBUTaxtekaFtYWbj59VHhpWOURDAfM988"/>
          <p:cNvPicPr>
            <a:picLocks noChangeAspect="1" noChangeArrowheads="1"/>
          </p:cNvPicPr>
          <p:nvPr/>
        </p:nvPicPr>
        <p:blipFill>
          <a:blip r:embed="rId2" cstate="print"/>
          <a:srcRect/>
          <a:stretch>
            <a:fillRect/>
          </a:stretch>
        </p:blipFill>
        <p:spPr bwMode="auto">
          <a:xfrm>
            <a:off x="0" y="0"/>
            <a:ext cx="5419725" cy="3790950"/>
          </a:xfrm>
          <a:prstGeom prst="rect">
            <a:avLst/>
          </a:prstGeom>
          <a:noFill/>
        </p:spPr>
      </p:pic>
      <p:sp>
        <p:nvSpPr>
          <p:cNvPr id="4" name="Rectangle 3"/>
          <p:cNvSpPr/>
          <p:nvPr/>
        </p:nvSpPr>
        <p:spPr>
          <a:xfrm>
            <a:off x="5562600" y="304800"/>
            <a:ext cx="3581400" cy="523220"/>
          </a:xfrm>
          <a:prstGeom prst="rect">
            <a:avLst/>
          </a:prstGeom>
        </p:spPr>
        <p:txBody>
          <a:bodyPr wrap="square">
            <a:spAutoFit/>
          </a:bodyPr>
          <a:lstStyle/>
          <a:p>
            <a:r>
              <a:rPr lang="en-US" sz="2400" dirty="0" smtClean="0">
                <a:hlinkClick r:id="rId3"/>
              </a:rPr>
              <a:t>Video</a:t>
            </a:r>
            <a:r>
              <a:rPr lang="en-US" sz="2800" dirty="0" smtClean="0"/>
              <a:t>  </a:t>
            </a:r>
            <a:r>
              <a:rPr lang="en-US" sz="1600" dirty="0" smtClean="0"/>
              <a:t>1:12</a:t>
            </a:r>
            <a:r>
              <a:rPr lang="en-US" dirty="0" smtClean="0"/>
              <a:t> </a:t>
            </a:r>
          </a:p>
        </p:txBody>
      </p:sp>
      <p:sp>
        <p:nvSpPr>
          <p:cNvPr id="5" name="Rectangle 4"/>
          <p:cNvSpPr/>
          <p:nvPr/>
        </p:nvSpPr>
        <p:spPr>
          <a:xfrm>
            <a:off x="5562600" y="1295400"/>
            <a:ext cx="3581400" cy="1323439"/>
          </a:xfrm>
          <a:prstGeom prst="rect">
            <a:avLst/>
          </a:prstGeom>
        </p:spPr>
        <p:txBody>
          <a:bodyPr wrap="square">
            <a:spAutoFit/>
          </a:bodyPr>
          <a:lstStyle/>
          <a:p>
            <a:pPr lvl="0" eaLnBrk="0" fontAlgn="base" hangingPunct="0">
              <a:spcBef>
                <a:spcPct val="0"/>
              </a:spcBef>
              <a:spcAft>
                <a:spcPct val="0"/>
              </a:spcAft>
            </a:pPr>
            <a:r>
              <a:rPr lang="en-US" sz="2000" dirty="0" smtClean="0">
                <a:latin typeface="Calibri" pitchFamily="34" charset="0"/>
                <a:cs typeface="Arial" charset="0"/>
              </a:rPr>
              <a:t>Bell improved on the design and by 1886 more than 150000 people owned telephones in the United States.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nglishessaykce.files.wordpress.com/2011/10/thomas-edison.png"/>
          <p:cNvPicPr>
            <a:picLocks noChangeAspect="1" noChangeArrowheads="1"/>
          </p:cNvPicPr>
          <p:nvPr/>
        </p:nvPicPr>
        <p:blipFill>
          <a:blip r:embed="rId2" cstate="print"/>
          <a:srcRect/>
          <a:stretch>
            <a:fillRect/>
          </a:stretch>
        </p:blipFill>
        <p:spPr bwMode="auto">
          <a:xfrm>
            <a:off x="7467600" y="2773251"/>
            <a:ext cx="1676400" cy="2349322"/>
          </a:xfrm>
          <a:prstGeom prst="rect">
            <a:avLst/>
          </a:prstGeom>
          <a:noFill/>
        </p:spPr>
      </p:pic>
      <p:sp>
        <p:nvSpPr>
          <p:cNvPr id="5" name="Rectangle 4"/>
          <p:cNvSpPr/>
          <p:nvPr/>
        </p:nvSpPr>
        <p:spPr>
          <a:xfrm>
            <a:off x="0" y="0"/>
            <a:ext cx="9144000" cy="369332"/>
          </a:xfrm>
          <a:prstGeom prst="rect">
            <a:avLst/>
          </a:prstGeom>
        </p:spPr>
        <p:txBody>
          <a:bodyPr wrap="square">
            <a:spAutoFit/>
          </a:bodyPr>
          <a:lstStyle/>
          <a:p>
            <a:r>
              <a:rPr lang="en-US" b="1" dirty="0" smtClean="0">
                <a:solidFill>
                  <a:srgbClr val="FF0000"/>
                </a:solidFill>
              </a:rPr>
              <a:t>Describe the impact on American life of the Thomas Edison (electricity).</a:t>
            </a:r>
            <a:endParaRPr lang="en-US" b="1" dirty="0">
              <a:solidFill>
                <a:srgbClr val="FF0000"/>
              </a:solidFill>
            </a:endParaRPr>
          </a:p>
        </p:txBody>
      </p:sp>
      <p:pic>
        <p:nvPicPr>
          <p:cNvPr id="6" name="Picture 6" descr="http://greatmindsoftheworld.com/wp-content/uploads/2014/08/Thomas-Edison-9.jpg"/>
          <p:cNvPicPr>
            <a:picLocks noChangeAspect="1" noChangeArrowheads="1"/>
          </p:cNvPicPr>
          <p:nvPr/>
        </p:nvPicPr>
        <p:blipFill>
          <a:blip r:embed="rId3" cstate="print"/>
          <a:srcRect/>
          <a:stretch>
            <a:fillRect/>
          </a:stretch>
        </p:blipFill>
        <p:spPr bwMode="auto">
          <a:xfrm>
            <a:off x="0" y="609600"/>
            <a:ext cx="6275588" cy="4114800"/>
          </a:xfrm>
          <a:prstGeom prst="rect">
            <a:avLst/>
          </a:prstGeom>
          <a:noFill/>
        </p:spPr>
      </p:pic>
      <p:sp>
        <p:nvSpPr>
          <p:cNvPr id="7" name="Rectangle 6"/>
          <p:cNvSpPr/>
          <p:nvPr/>
        </p:nvSpPr>
        <p:spPr>
          <a:xfrm>
            <a:off x="6324600" y="457200"/>
            <a:ext cx="2819400" cy="2862322"/>
          </a:xfrm>
          <a:prstGeom prst="rect">
            <a:avLst/>
          </a:prstGeom>
        </p:spPr>
        <p:txBody>
          <a:bodyPr wrap="square">
            <a:spAutoFit/>
          </a:bodyPr>
          <a:lstStyle/>
          <a:p>
            <a:r>
              <a:rPr lang="en-US" sz="2000" dirty="0" smtClean="0"/>
              <a:t>Inventor Thomas Edison created such great innovations as the electric light bulb and the phonograph. A savvy businessman, he held more than a 1,000 patents for his inventions.</a:t>
            </a:r>
          </a:p>
        </p:txBody>
      </p:sp>
      <p:sp>
        <p:nvSpPr>
          <p:cNvPr id="8" name="Rectangle 7"/>
          <p:cNvSpPr/>
          <p:nvPr/>
        </p:nvSpPr>
        <p:spPr>
          <a:xfrm>
            <a:off x="0" y="5103674"/>
            <a:ext cx="9144000" cy="1754326"/>
          </a:xfrm>
          <a:prstGeom prst="rect">
            <a:avLst/>
          </a:prstGeom>
        </p:spPr>
        <p:txBody>
          <a:bodyPr wrap="square">
            <a:spAutoFit/>
          </a:bodyPr>
          <a:lstStyle/>
          <a:p>
            <a:r>
              <a:rPr lang="en-US" dirty="0" smtClean="0"/>
              <a:t>Born on February 11, 1847, in Milan, Ohio, Thomas Edison rose from humble beginnings to work as an inventor of major technology. Setting up a lab in Menlo Park, some of the products he developed included the telegraph, phonograph, electric light bulb, alkaline storage batteries and Kinetograph (a camera for motion pictures). By the time he died on October 18, 1931, Thomas Edison had amassed a record 1,093 patents: 389 for electric light and power, 195 for the phonograph, 150 for the telegraph, 141 for storage batteries and 34 for the telephone.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46331"/>
          </a:xfrm>
          <a:prstGeom prst="rect">
            <a:avLst/>
          </a:prstGeom>
        </p:spPr>
        <p:txBody>
          <a:bodyPr wrap="square">
            <a:spAutoFit/>
          </a:bodyPr>
          <a:lstStyle/>
          <a:p>
            <a:r>
              <a:rPr lang="en-US" b="1" dirty="0" smtClean="0">
                <a:solidFill>
                  <a:srgbClr val="FF0000"/>
                </a:solidFill>
              </a:rPr>
              <a:t>Explain how William McKinley and Theodore Roosevelt expanded America’s role in the world; include the Spanish-American War and the building of the Panama Canal.</a:t>
            </a:r>
          </a:p>
        </p:txBody>
      </p:sp>
      <p:pic>
        <p:nvPicPr>
          <p:cNvPr id="34818" name="Picture 2" descr="http://www.whitehouse.gov/sites/default/files/first-family/masthead_image/25wm_header_sm.jpg?1251138567"/>
          <p:cNvPicPr>
            <a:picLocks noChangeAspect="1" noChangeArrowheads="1"/>
          </p:cNvPicPr>
          <p:nvPr/>
        </p:nvPicPr>
        <p:blipFill>
          <a:blip r:embed="rId2" cstate="print"/>
          <a:srcRect/>
          <a:stretch>
            <a:fillRect/>
          </a:stretch>
        </p:blipFill>
        <p:spPr bwMode="auto">
          <a:xfrm>
            <a:off x="0" y="838200"/>
            <a:ext cx="4554600" cy="2570820"/>
          </a:xfrm>
          <a:prstGeom prst="rect">
            <a:avLst/>
          </a:prstGeom>
          <a:noFill/>
        </p:spPr>
      </p:pic>
      <p:pic>
        <p:nvPicPr>
          <p:cNvPr id="34820" name="Picture 4" descr="http://www.whitehouse.gov/sites/default/files/first-family/masthead_image/26tr_header_sm.jpg?1250880789"/>
          <p:cNvPicPr>
            <a:picLocks noChangeAspect="1" noChangeArrowheads="1"/>
          </p:cNvPicPr>
          <p:nvPr/>
        </p:nvPicPr>
        <p:blipFill>
          <a:blip r:embed="rId3" cstate="print"/>
          <a:srcRect/>
          <a:stretch>
            <a:fillRect/>
          </a:stretch>
        </p:blipFill>
        <p:spPr bwMode="auto">
          <a:xfrm>
            <a:off x="4589399" y="838200"/>
            <a:ext cx="4554601" cy="2570820"/>
          </a:xfrm>
          <a:prstGeom prst="rect">
            <a:avLst/>
          </a:prstGeom>
          <a:noFill/>
        </p:spPr>
      </p:pic>
      <p:sp>
        <p:nvSpPr>
          <p:cNvPr id="12" name="Rectangle 11"/>
          <p:cNvSpPr/>
          <p:nvPr/>
        </p:nvSpPr>
        <p:spPr>
          <a:xfrm>
            <a:off x="0" y="3459301"/>
            <a:ext cx="9144000" cy="3170099"/>
          </a:xfrm>
          <a:prstGeom prst="rect">
            <a:avLst/>
          </a:prstGeom>
        </p:spPr>
        <p:txBody>
          <a:bodyPr wrap="square">
            <a:spAutoFit/>
          </a:bodyPr>
          <a:lstStyle/>
          <a:p>
            <a:r>
              <a:rPr lang="en-US" sz="2000" b="1" dirty="0" smtClean="0"/>
              <a:t>America's Changing View of the World</a:t>
            </a:r>
          </a:p>
          <a:p>
            <a:r>
              <a:rPr lang="en-US" sz="2000" dirty="0" smtClean="0"/>
              <a:t>Up until the Spanish American War, the United States had only worried about their own problems. They fought against Mexico to establish their southern border. Then Americans spent 5 years fighting against each other in the American Civil War. The next 20 years were spent recovering from the damage the Civil War had caused. William McKinley and Teddy Roosevelt the American Presidents at the turn of the century began involving the United States in foreign issues. America came to the defense of Cuba and also claimed several foreign territories as their own. Then America paid 375 million dollars to build a canal through the country of Panama to improve the ease of transportation.</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aacartransport.com/wp-content/uploads/2012/10/hawaii.png"/>
          <p:cNvPicPr>
            <a:picLocks noChangeAspect="1" noChangeArrowheads="1"/>
          </p:cNvPicPr>
          <p:nvPr/>
        </p:nvPicPr>
        <p:blipFill>
          <a:blip r:embed="rId2" cstate="print"/>
          <a:srcRect/>
          <a:stretch>
            <a:fillRect/>
          </a:stretch>
        </p:blipFill>
        <p:spPr bwMode="auto">
          <a:xfrm>
            <a:off x="4860324" y="1600200"/>
            <a:ext cx="4283676" cy="3048000"/>
          </a:xfrm>
          <a:prstGeom prst="rect">
            <a:avLst/>
          </a:prstGeom>
          <a:noFill/>
        </p:spPr>
      </p:pic>
      <p:pic>
        <p:nvPicPr>
          <p:cNvPr id="72708" name="Picture 4" descr="http://www.bimi.org/countries/alaska.gif"/>
          <p:cNvPicPr>
            <a:picLocks noChangeAspect="1" noChangeArrowheads="1"/>
          </p:cNvPicPr>
          <p:nvPr/>
        </p:nvPicPr>
        <p:blipFill>
          <a:blip r:embed="rId3" cstate="print"/>
          <a:srcRect t="12712" b="11017"/>
          <a:stretch>
            <a:fillRect/>
          </a:stretch>
        </p:blipFill>
        <p:spPr bwMode="auto">
          <a:xfrm>
            <a:off x="0" y="533400"/>
            <a:ext cx="4572000" cy="3796235"/>
          </a:xfrm>
          <a:prstGeom prst="rect">
            <a:avLst/>
          </a:prstGeom>
          <a:noFill/>
        </p:spPr>
      </p:pic>
      <p:sp>
        <p:nvSpPr>
          <p:cNvPr id="3" name="Rectangle 2"/>
          <p:cNvSpPr/>
          <p:nvPr/>
        </p:nvSpPr>
        <p:spPr>
          <a:xfrm>
            <a:off x="0" y="4303455"/>
            <a:ext cx="4876800" cy="2554545"/>
          </a:xfrm>
          <a:prstGeom prst="rect">
            <a:avLst/>
          </a:prstGeom>
        </p:spPr>
        <p:txBody>
          <a:bodyPr wrap="square">
            <a:spAutoFit/>
          </a:bodyPr>
          <a:lstStyle/>
          <a:p>
            <a:r>
              <a:rPr lang="en-US" sz="2000" dirty="0" smtClean="0"/>
              <a:t>The United States’ first venture beyond its continental borders was the purchase of Alaska – sparsely populated by Inuit and other native peoples – from Russia in 1867. But 30 years later, when gold was discovered on Alaska’s Klondike River, thousands of Americans headed north, and many of them settled in Alaska permanently. </a:t>
            </a:r>
            <a:endParaRPr lang="en-US" sz="2000" dirty="0"/>
          </a:p>
        </p:txBody>
      </p:sp>
      <p:sp>
        <p:nvSpPr>
          <p:cNvPr id="8" name="Rectangle 7"/>
          <p:cNvSpPr/>
          <p:nvPr/>
        </p:nvSpPr>
        <p:spPr>
          <a:xfrm>
            <a:off x="0" y="0"/>
            <a:ext cx="9144000" cy="369332"/>
          </a:xfrm>
          <a:prstGeom prst="rect">
            <a:avLst/>
          </a:prstGeom>
        </p:spPr>
        <p:txBody>
          <a:bodyPr wrap="square">
            <a:spAutoFit/>
          </a:bodyPr>
          <a:lstStyle/>
          <a:p>
            <a:r>
              <a:rPr lang="en-US" b="1" dirty="0" smtClean="0">
                <a:solidFill>
                  <a:srgbClr val="FF0000"/>
                </a:solidFill>
              </a:rPr>
              <a:t>Expansion of Alaska and Hawaii</a:t>
            </a:r>
          </a:p>
        </p:txBody>
      </p:sp>
      <p:sp>
        <p:nvSpPr>
          <p:cNvPr id="9" name="Rectangle 8"/>
          <p:cNvSpPr/>
          <p:nvPr/>
        </p:nvSpPr>
        <p:spPr>
          <a:xfrm>
            <a:off x="0" y="3352800"/>
            <a:ext cx="3517694" cy="369332"/>
          </a:xfrm>
          <a:prstGeom prst="rect">
            <a:avLst/>
          </a:prstGeom>
        </p:spPr>
        <p:txBody>
          <a:bodyPr wrap="none">
            <a:spAutoFit/>
          </a:bodyPr>
          <a:lstStyle/>
          <a:p>
            <a:r>
              <a:rPr lang="en-US" dirty="0" smtClean="0">
                <a:solidFill>
                  <a:schemeClr val="bg1"/>
                </a:solidFill>
              </a:rPr>
              <a:t>Statehood granted: January 3, 1959</a:t>
            </a:r>
            <a:endParaRPr lang="en-US" dirty="0">
              <a:solidFill>
                <a:schemeClr val="bg1"/>
              </a:solidFill>
            </a:endParaRPr>
          </a:p>
        </p:txBody>
      </p:sp>
      <p:sp>
        <p:nvSpPr>
          <p:cNvPr id="4" name="Rectangle 3"/>
          <p:cNvSpPr/>
          <p:nvPr/>
        </p:nvSpPr>
        <p:spPr>
          <a:xfrm>
            <a:off x="5181600" y="4648200"/>
            <a:ext cx="3962400" cy="1938992"/>
          </a:xfrm>
          <a:prstGeom prst="rect">
            <a:avLst/>
          </a:prstGeom>
        </p:spPr>
        <p:txBody>
          <a:bodyPr wrap="square">
            <a:spAutoFit/>
          </a:bodyPr>
          <a:lstStyle/>
          <a:p>
            <a:r>
              <a:rPr lang="en-US" sz="2000" dirty="0" smtClean="0"/>
              <a:t>During the war, McKinley also pursued the annexation of the Republic of Hawaii. The new republic, dominated by American interests, had seized power from the royal government in 1893.</a:t>
            </a:r>
            <a:endParaRPr lang="en-US" sz="2000" dirty="0"/>
          </a:p>
        </p:txBody>
      </p:sp>
      <p:sp>
        <p:nvSpPr>
          <p:cNvPr id="5" name="Rectangle 4"/>
          <p:cNvSpPr/>
          <p:nvPr/>
        </p:nvSpPr>
        <p:spPr>
          <a:xfrm>
            <a:off x="4800600" y="228600"/>
            <a:ext cx="4343400" cy="1323439"/>
          </a:xfrm>
          <a:prstGeom prst="rect">
            <a:avLst/>
          </a:prstGeom>
        </p:spPr>
        <p:txBody>
          <a:bodyPr wrap="square">
            <a:spAutoFit/>
          </a:bodyPr>
          <a:lstStyle/>
          <a:p>
            <a:r>
              <a:rPr lang="en-US" sz="2000" dirty="0" smtClean="0"/>
              <a:t>In acquiring Pacific possessions for the United States, McKinley expanded the nation’s ability to compete for trade in China. </a:t>
            </a:r>
            <a:endParaRPr lang="en-US" sz="2000" dirty="0"/>
          </a:p>
        </p:txBody>
      </p:sp>
      <p:sp>
        <p:nvSpPr>
          <p:cNvPr id="10" name="Rectangle 9"/>
          <p:cNvSpPr/>
          <p:nvPr/>
        </p:nvSpPr>
        <p:spPr>
          <a:xfrm>
            <a:off x="4876800" y="2819400"/>
            <a:ext cx="2057400" cy="646331"/>
          </a:xfrm>
          <a:prstGeom prst="rect">
            <a:avLst/>
          </a:prstGeom>
        </p:spPr>
        <p:txBody>
          <a:bodyPr wrap="square">
            <a:spAutoFit/>
          </a:bodyPr>
          <a:lstStyle/>
          <a:p>
            <a:r>
              <a:rPr lang="en-US" dirty="0" smtClean="0"/>
              <a:t>Statehood granted: August 21, 1959</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763834" cy="369332"/>
          </a:xfrm>
          <a:prstGeom prst="rect">
            <a:avLst/>
          </a:prstGeom>
          <a:solidFill>
            <a:schemeClr val="bg1"/>
          </a:solidFill>
        </p:spPr>
        <p:txBody>
          <a:bodyPr wrap="none">
            <a:spAutoFit/>
          </a:bodyPr>
          <a:lstStyle/>
          <a:p>
            <a:r>
              <a:rPr lang="en-US" b="1" dirty="0" smtClean="0">
                <a:solidFill>
                  <a:srgbClr val="FF0000"/>
                </a:solidFill>
              </a:rPr>
              <a:t>The Spanish-American War</a:t>
            </a:r>
            <a:endParaRPr lang="en-US" dirty="0"/>
          </a:p>
        </p:txBody>
      </p:sp>
      <p:pic>
        <p:nvPicPr>
          <p:cNvPr id="66562" name="Picture 2" descr="http://www.history.com/s3static/video-thumbnails/AETN-History_VMS/21/169/History_TR_Fights_in_Spanish_American_War_HD_still_624x352.jpg"/>
          <p:cNvPicPr>
            <a:picLocks noChangeAspect="1" noChangeArrowheads="1"/>
          </p:cNvPicPr>
          <p:nvPr/>
        </p:nvPicPr>
        <p:blipFill>
          <a:blip r:embed="rId2" cstate="print"/>
          <a:srcRect/>
          <a:stretch>
            <a:fillRect/>
          </a:stretch>
        </p:blipFill>
        <p:spPr bwMode="auto">
          <a:xfrm>
            <a:off x="0" y="3849076"/>
            <a:ext cx="5334000" cy="3008924"/>
          </a:xfrm>
          <a:prstGeom prst="rect">
            <a:avLst/>
          </a:prstGeom>
          <a:noFill/>
        </p:spPr>
      </p:pic>
      <p:pic>
        <p:nvPicPr>
          <p:cNvPr id="66564" name="Picture 4" descr="http://www.mrburnett.net/apworldhistory/maps/americasspanishamericanwar1897.bmp"/>
          <p:cNvPicPr>
            <a:picLocks noChangeAspect="1" noChangeArrowheads="1"/>
          </p:cNvPicPr>
          <p:nvPr/>
        </p:nvPicPr>
        <p:blipFill>
          <a:blip r:embed="rId3" cstate="print"/>
          <a:srcRect/>
          <a:stretch>
            <a:fillRect/>
          </a:stretch>
        </p:blipFill>
        <p:spPr bwMode="auto">
          <a:xfrm>
            <a:off x="3152702" y="0"/>
            <a:ext cx="5991298" cy="3810000"/>
          </a:xfrm>
          <a:prstGeom prst="rect">
            <a:avLst/>
          </a:prstGeom>
          <a:noFill/>
        </p:spPr>
      </p:pic>
      <p:sp>
        <p:nvSpPr>
          <p:cNvPr id="5" name="Rectangle 4"/>
          <p:cNvSpPr/>
          <p:nvPr/>
        </p:nvSpPr>
        <p:spPr>
          <a:xfrm>
            <a:off x="0" y="533400"/>
            <a:ext cx="3124200" cy="3046988"/>
          </a:xfrm>
          <a:prstGeom prst="rect">
            <a:avLst/>
          </a:prstGeom>
        </p:spPr>
        <p:txBody>
          <a:bodyPr wrap="square">
            <a:spAutoFit/>
          </a:bodyPr>
          <a:lstStyle/>
          <a:p>
            <a:r>
              <a:rPr lang="en-US" sz="2400" dirty="0" smtClean="0"/>
              <a:t>The Spanish American War was the first time the United States got involved in overseas issues. They came to the defense of Cuba who was rebelling against Spain. </a:t>
            </a:r>
            <a:endParaRPr lang="en-US" sz="2400" dirty="0"/>
          </a:p>
        </p:txBody>
      </p:sp>
      <p:sp>
        <p:nvSpPr>
          <p:cNvPr id="6" name="Rectangle 5"/>
          <p:cNvSpPr/>
          <p:nvPr/>
        </p:nvSpPr>
        <p:spPr>
          <a:xfrm>
            <a:off x="5562600" y="4191000"/>
            <a:ext cx="3581400" cy="2308324"/>
          </a:xfrm>
          <a:prstGeom prst="rect">
            <a:avLst/>
          </a:prstGeom>
        </p:spPr>
        <p:txBody>
          <a:bodyPr wrap="square">
            <a:spAutoFit/>
          </a:bodyPr>
          <a:lstStyle/>
          <a:p>
            <a:r>
              <a:rPr lang="en-US" sz="2400" dirty="0" smtClean="0"/>
              <a:t>The United States was successful and claimed the Philippines, Guam and Puerto Rico as their own territories. Cuba gained its independence from Spain.</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CEAAkGBhQSEBUUExQVFRUWFxgaGBcYFxgcGhwgGBgdGhgaGB8dHSYfGhojHBocHy8gJCcqLCwsHB4xNTAqNSYrLCkBCQoKBQUFDQUFDSkYEhgpKSkpKSkpKSkpKSkpKSkpKSkpKSkpKSkpKSkpKSkpKSkpKSkpKSkpKSkpKSkpKSkpKf/AABEIALABHgMBIgACEQEDEQH/xAAbAAACAwEBAQAAAAAAAAAAAAAEBQIDBgcBAP/EAD8QAAECBAQDBgQDBgUFAQAAAAECEQADITEEBRJBIlFhBhMycYGRobHB8ELR4RQjM1Ji8QcVcpKyFiRDY4Ki/8QAFAEBAAAAAAAAAAAAAAAAAAAAAP/EABQRAQAAAAAAAAAAAAAAAAAAAAD/2gAMAwEAAhEDEQA/ANyqewhbilKXZmi7FJZJKlBIAqSQB68oDXOayqdDAQXJKTBuGXSFU3EcyY+TOOxgHyIuIhHLx6hv9YvlTyosVNR7wDIxWRCz9o02PsYgcxL3gGC1NA5mVgSbmPNolh8RrtXygDUqiExcVzZpSLExQidqrau8BNaqx6lUVTJgG4ioYgGAK7yJwIJkemdAWrl1iu0QXOrECp4C7vosRMheZ43j4YsQDITI9M+FpzICKjmoMAzVNjxOK2EKJuap2MUDNAHrAPxiI+7/AKwjw+YhmpTl+cR/zI7tAOl4oRWcXyhGcxOrpy/WLTmQgGJxRO8fGZClWZDaIozPmIBsJsfd9ClWZjrHhzINAOE4qImaYVJx0WpzIPAN5KzDCTMpGel5gIvVnqEeJQHmYBRjs8mmWHUqq9JZtzTasDJzkmWUzCCouB6XeD8fl6R3gAsErTCfHYFIWtQoxQttuOioC/Lc1UZYJWKFYqw/C4fo/wA4OTnFRUEDW4S/4UuL70IMZleWka0uCUqKR11Bx8hFc+gqQAXN28SQfmIDYSM4V3hRRnu1fEoX8tMEzMzPNh6RiZGOUJhJLji9nBBp6QcrMkhhXUxKqm/L0Ar18oDTJxz7x6ZzRmTjgDRW+49dxSCpWM3UrSnyLnoPaAazsUGc2i2RnyZSbKL1dKiPcagTGax+KCgGLh63vcbwvVNWosw1CxqSfcmA1GGz9alpdAYqU5EwkF0sCyiSA4HT4wyk5mCHqPNtoxEpRoCG4qtQv9IdSCEjSFFRu7ua82gHU3HRSMZABmEUN4ime0A0GM84tTOJG8K0TCeZgwYwMGgJYmYeZG9IE/zGYAd4KnzhRQLj+35wKQCkwFIzMk7fl9YtlZlzAIAtv/aAsbIAZxfeB5ODIf0gJ47PyCeEX5/pHuDzPWgqUNLdXgLNMMHIdrdRYeXOKpEkpHDMF3NCOjiAZz8WGe3nSAF5mBZIVVqKr1o0R71ZoHUkV4SD7iu0eKnA3So+nwgDZOIo4sfsRJU4teBP2kDhLDkpX4aOxYuRF+EwEwsSU6TvYn0IpASSs848VNPN4KOBegJ+H5RQcvKiAhQIepq/oGD+8B4md194iqd1g6XloFCCT98ohNVKRRS5afNSR8zAB9+Nz8YsSSqwUfIEx8J8gqSRNlOCfxo5ecMEI1Bwx6guPhALFqWk0lTPYAfEiPQiYSHQAOqw/mwENBKjwya8vWAUTSoE0DBOoX5gbefwi/uSoAqEtTOB0r1flF89FS1fAKGpdVflFmIwwIGoEnqkHc9esA3nIWoh0sDKIBclwHGwv08oW4jATFk2Dywm3KwUSb3qI2ScuIAGqwbreEue42VhxUFcw2Q/xUbAfbGAzszLDqUXuUlyaAAVcW9TC5eNw0ujmaobpAa/O3xMB5li5s88VE7IFEj0ep6mF/7IYBqM8lP/AAaen9toOkYvDzXAZClU4qdKG0Z4YY9I+XJIdxa8A8xWUKQ7VSLgu9r/ADMUylqTLDHhqQ4H6xHKM/7vgWdSCCAaulxT06bQ7y3LEd1LLOSC789Rp8IBQuYoKFA2wZrbxZLKDUoLU1EW/K8Ms/w4SELIoAoNZzRh5XfpCOXjJzvqLfy/hblps0AUJAWgKBJqxcDb3JtePclxapZJTdQYmlKvSkF5NK/cvSvEOjk0+ED4NIEvlxb+UAQmZWl4rViAOfo0eaiTb1j1Mtz9/lAMctx4QSSNQIqD9IoxGKFSB7fZgVcwDwl/Iv8AKIlTpYiAjNxgINvf6MHi3AY5laVGleTP9IGmpGzH0aIzEJrUOBQ1r5fP0gNBi0Okcv0MBmS1oHwGYEshRoAWJ3pQecNAirfOAU5thiXUHsHTfYB/hAWLHdrUnlYij1jTKRwekLMxyteorTxAlykh9tv0gF2VZemdNL2CX5XJeH+HyWWkfwwfNz/yhd2dljvFKAZmDG9iTGlSQxr/AHgFWJloSguGDNRPPoBA+EkkpmVIDqAeqWcs0NFJIBLPS4/WBP2zSSAyiXYE6XD12o0BLG8KUWLrANOh+sIsd2qRJBSka5gJpsK/iP0Hwg3PM2CpRBeWsAqqRTgUE1T5giMNNkJowMBZmGfTp3jmFv5U8KfYX9XhaT0hli5YBFKMPkD9YHXLHKADaJSVlJdJKTzDg+4i4y4pE4PYwDbB9r8RKLFXeDksP/8Arxe7xo8t7aSJrBbyl/1F0/7tvVowqkxFSKQHXUSRcVev3zgo5alQDk9Psxy3I87n4cjuy6N0KcpPlyPUN6x0jKO00mcniUJS2coWW9QSwI+PSA2uZrWmSoy27xuF7OecYjNMvWp1EAk1NVfGNvKlmZKKkkgAmhTfSHd3esZOSkoMwGYlQUtSwHqNRt/aAyszBqB8I+MRGEq7JHVvzMOM2naUli6tgL+nlCKbi5oBPGB/qgBZrOQNpmm3P6QenC6pKyC7EW6ODAk9PfTDxEBSACW3BdocYGUgSVgKcbl7l3LP7+sBnsfg9BB2LH1+2hzluLUtkkEpLMNg58na+7RSvDIUUMoqGqo1lmqKVrVhSGGXSkoSCnS4NSH2XavIMIC/M8GWSkgWNGo5Jf5CBEYVttofZmh1Cn8w+/eAf2cP4YCvIAO4T5N7TFQKENLVei7f7oZ5El5ZbZUweywfrFUuUh1pW+nWSWZwAo1D+cABLWnn7094vbk3v90izGIlhZShynYmoYdWFekEYTs7MmAnSQCksXRfZwVWPpALhNSDYfSKRM4Wo7/lX4Q2X2OxAdtB81j6fnFOYZOqSBqYFQoArUOFn+cAHNwRvRiNrDk/KsAzC4pbyMaTKsq75QUdKpYBC06uKoo1C1rggwfi8kkaSiXLQlTXPEQdgxf4wGGUiji4+6Q8yjGiYGV4gPcDeFeJll7AEFjcCnTaKrM1DzEBq1J4Dfwxcr8oWyMcFSya+AAh7EAV++cMNdaVrUQFMhHGWAdgfnX2gqWglJfqPpFEsDV0b2vBMqaClXQrD+RgKGLU+EDkb2oS5HX4QeZVq8orUgAVs1x9YDBdp5XFMU2yLeQrT8orThHKf/n6Q6zeaNcxOmzVGrkLB2EBypCdTlRoRTSrar+JmbaAGzHCfvCOX5CAxggSHsbmlI2C8rTM1FOhZ/l1FyzO1QfcRZ/0kkp1B6gUJ53FqMXEBgpWG3+/lCuUl1esb7F9mQguhBUNxqqPRg/vCReWS9R1AJ5FCh8R+kAnTKjxTNcNzfpDmZlyEniUhYtfiHoN/OKP8qQvwEM9t/lSAAw8wOXUGbn1HOCcbJBYpIIIT52/WInLGVwrIYkWU/uBDXByQ3GsK5Mkv7sCfeA6tiMQGEuX30zomYqWnqSU1bzIELMdIkSqqQNTUSkqUw6uW94ngMYuYiaAUhaSAl0pars4DPYwmzXEaSlK9JLjUAPFWtOR5VgKl4d69wBcuS/q5j44DUG0JBPK46kswgn9olS1OsFalKYUSAmm1anqfYQ1w2KSqWVAaQGuzV3P6wCdXZyXp1LBJCbAkA7bM/WKJaEA6WoALclU4d2ob8oOM8LF2A0i7A6qV9+tngY4cJXSxVQgGvE9KPv5wC7SkBwk0Uw1LLB2IIAAc8XMxRgdQlAP+Fb+YJ51ZhaD8SESyUzFFLqQQwJdxSwvwWJECYXFpIAQhTErGpTBuGtKvfm0BpMdLdj1+gLQMEVvseUM8VLeWg9E/FMBd3X9YCOUEDvBymL+KUGF06YRNWfM+hvBmXkgzmFe8Sf9yD+UWYnLCVgkFKG4lmgFecBRhEgpYoBTS77dWBr57QcrNFJoDSwSKAcmZL+r+8FIy6Qjj1/u2oTMHzDA+8J8dmeDQ5HGdgNRFLlyW+cAwndpVoTYUs+r6iE2Px/7RMSVUKQa1AG/L9IHOepNUiXLBAIJQVKuxYJADgVYnlCXGZnMmLVpmKIc1YJcVYkbU84B/Kxy5KXQU8iNSfd9WxqIqTjEXVLlFW5LH5zKmCOzcsGUgKAUC76qg8R2jXpTIA4ZBI6SD9UwGCxWOQoFkISdiBLH1MCYeatXg0KrQJSh/ThjdZlhe9kqSJCwylEEISGrvV6co5WqTpmKKVFJ1FmLbnkYDSHC4ssFSlaXFkIp7B7fCGyEqTMsQ65bki40l/b4Rkl5tMLEqmAgAP3y+XV3rX5RZK7SYmWeFeqhulK7Abs4cloDc5a0wOPL1SSDBmBwFJhf8aqesYbK+1K5UpKB3XCGAXrSRUmp8J994un9rVTkGR3bayUK0K1KJNTo+di8BtV4YPQ8orQij7tWM/he3EvUEqSQlhxEVtRwPnDD/qWUrw8fLSQfgWLwGbzSdKVNnAzEpU9QQzAEB3IZqc4uw+C18IUlRJJACgaAEPc+zGFWMlmbOnd4Uy3SQnvApILre4BqBWGUlSFq7pISSE6ioKACnIDBwC+56PAMhlrF9O8zblvansPlDPDqKAEpUAkbEClRb2PvaAETVJlnUpkgHxVDed0ijUIpBsnEIWoaSEnYEuFVUxQrd+Rq25gLcJNTMUtR4dSkBLvcoNBzFLxbOyNE1LzEh3NQ4N2BBBqCKsYGSlgH2UKf6cMfqYlhp6klASbrloqXomUFEDlUiAxGc5UiQpUtCwtGrVQnUCB4VkAA1e3rFOS5UibLnTOITBMIQymTQBgX6m8P85yZRQZkqWDrQVsFFS2J31Br/wAo3EZrI8WZQKSSlSiVMaGvn5bwBmGy4rm61pWUMWXZzbyPtA2bSkoITUi7Hb2baNRkcxC8PLSxJSlJIc3SH267RFMtKk8aQuv40hTPyoPtoDQLwf7KZi1qDLZgARYk3IY0MZzF45MzFy1JUNIUkHi50LczWG2LlqnLIVqmKCSQkPd6ADbaJSOzMuTMC5nj1IIQCzOWBUbenzgBcTJSooCGLLTxE0DqsWe8V9/qlOCwKdTP/Mgmtt0WiGZYjQsqpQUAYD93NQeQ2ME4fCBKVFdEIUpPVRTMmBKQ9yUqgLsDJcqUeFIPiPRa6dSxTTyj4zTUJJSlSSGHi8IYlTPcGzCIylTJxDSiJYogWCaBySbquCfKDVqMkusy0A/iJ4h5P06HzgEuZYVKf4iu7BUlQKgXNV0AAJfitSK8HgyT+6kzZrLJ1K4ANVDzJAHUQbie1GGRV1TS99ICX2qqj+Twtxf+IMw6hLShOmm6z6Esj4GA1eKWBISCQnSEgkgnwioATUnlAM7MMMgVmKmKuyEt6EGsYLF5pNmqUVkniAryfkGAFOUWpQ536AexZiQfWAfYjtXp/h6UORYJ1Hk5YmAR2inL1ELX6q9KX57NAuWyZPejvirun49NCKsGoXYkOG5xZjO672YJIPdhXATQ3Du4d7j4wFHfqUrUovRub+5+XpFOIRU6qK0uQbkEDydwQRFmCxK0LCkkpLKGodaH4EikRnSHYqoWetyANudLQBmX4aUU6lLWSZZOlIZiFAaVE0I0knh6QJmUpPeq7pJTL1HSCXo5Z7vtBWDw8rQCrvFEoUQlKQGI8Ook+FnJbpEMzlDvVBCO7Rqogq1EDkTuYB52eOmUiu5b/cY2OFmJ0DUsudgpQptQG7NGQycAYdPmoP5GNRlMoLcEGgBB1EULuGB6P6wHrSylQKJqnUaOtuniVpfzjmGYSh3ixZpiqGhoot09o65Jy9AejVP4lfnHJ83Snvpodv3q7/6lbwERirBaZbUul/wtzgCeeF7MWo9eHr1DwwGJUPEz0Hgf8LCjg2b5xRNEpbfvEIUzaSlYBoAC5JrzgPMBMQoMucqV/UpJUkULVeht7nlA+GyszZwRLIKlTSkcQDlId62SQaE8oYysq1IFzdyniTvUN+UByMk72aEJCgtayACACSA/CTS1ibwAkrDTEziEE60hWsCp0sNTs406aGK8GpafEJa6FtbMwrdxxVpVzQQRh8MuXN4VNpSoLAfVpWKg0sQWfrHuVY+bLQtPdoWVIKGUHZKUs44hUAkuxqIAVOaroOIAkjSCogdWJPP4RPB52T4lgJFtSSqoDswD1NHj6fjJUxX8Ey+FhoVTUH4iCBQ0fy6x9ksvDqTMVMnd2tKXlJMoLC1FB1pNGFWAPV9oBhgs6CxoMtHE6SBM0WG5UdIBq3kfVplvaGUQEJROdIDAATCAzAbFq8t4AX2GTMUpMjESZrSu9UUraxIKavxXLcoTYLAzJi1KkGYVhvAFOPNq2BgNie2UtEvQCFNQJmagRTTQs4oTu14MyvOzN0qKG0qUp9SSCVSwgNV6M9owC8TPACVqKk1LLAVUhieIO7NXygWbNd1FASo20gpAtVvcN1gOvSQ0shIUf+3SnmNWoBWm42ennAqsYJ+uYRJCkzUywViWdSABrWSQSpVEgHp7c1lZxNlkocKFjrSFH3PE3QGN3lRk91JKZidSpiJmkAUp4NIcpINHdnpAaCecJLSZgSkNcywAKncggfYgc9osMTxhY8gVGvUJt0htPxiZo7ospSikgV2UliQXIq1ntCPNcJNK3RLKRYspJSSLkF08+t7wGjy/DCSSoy6kNrWQ56JSHYeZBMJMROCjNUqakkguEOrSx1U6DSaQ3wMtCHaQSVPxKV6pBUXCfukQXkSZswKAlpIACgjwFySa3NFNQVZ6QGfzSdKBM1UsqSpSxqUppfGl1AEAk0/p2MK8f26lgDQQpbAAJQyRW2o1O9kB4q7S41c1OtQZI0hEsWTQpKRzNanpGLnFJLlVNhAaSf20nKp3hYiol8LFzwlRT/xpWARiJiiCSOqqqJJ/qUTT0EB4fAVlzFkolTVlPeUUzEazpB1UflWGErMJKU6USlTF6ydS1aUaA4HAKkmiqnkOcAFOwuqpUXBcksQa835/ODZuD0JJWUpFKFXEdWk0AqaLB9DyaAMZPmTpkxelKCo1ShOhIDAMlL0HCIPkyFVUA1CVKG1HZThtifQwA87EcR0uAwL6WJoH9HeGCJyg7KIoagsb1c1JHkqFxxiNZSbMXUmr02DtdoY4OeluNWhlJUFBBUp6UDukDzCvMM0ARg5MlaSlQZTzD3oUrkkpcEsR4qNvd7Sk4RZKtMsitSTQn8vJ7QDiVS9f7vUs1JUSGO5PM+wtFysymzDp1sABZkiz1q7eZgGGG0SSFqmHUHZKLh6fdoCxaUKII1ANTVUnlX4VeKMJ4w9Kl94vnswFA1venX3eA+RpSkBTnhUwBDgjwk3pzoLXuR5jJiFTCZYCEOClLmg5OamLsPh9aApnB1iqmYgUUeQfenKKsdMl63IGzIlgpSKC5JJ2ej3gNFkqj+zBrBavp0jS5HONtvr9iEGRJC8LqCQBrWGYkUCTz6wbhsQUhQTQtyYUrXkKN6wGqIenptHGMa2tQVssh2uxMdYwk8moLgAAJIblUF3NOfvHJ8zWO/mU/wDKv/kYC6fPWw7zXqdNSAxGhk0UkDwtV7e8LMSSpuEGhsG8IH2TDEY5X4piyb1Wf5WH4rtTyp0hdjFKFmLpNh0DW3gKUFKWYrQTR0+9G4vu8GYXNcRRIWJjkgJmBKn01N/ziIElTAhaHoVBli3LhI63+kDYfLhMJSlVSVkpOkOzcyLvTe8BaM+8bSEJWUFJVLKk0UzhYH4f0iOXY5Whf7oTOD8STwBCdIUCPC133asAdwQojU3CUqDkEv8AhI3EEYRZ7skygtkh6KBSEjSC6TTq4qYC6dmUlZOmUqW6eEBWpLh3cqZTH4R5l2EkzJa195JSpIZMqYVAqJAqhmBIJZidngfEYiUpygLRSiVELoH1AK4SLUpE8Bl6FoUsaDoYBJmhKySQykpNVjanntAE4vsdiE62liYJaRMmLlLStISp2Liw4T5DzgHA5tOkLXMkzTLUVbdXvTTQEj1ieIwE3DrKFBcsg8YqKKAYFrgj0IjzKc8nYYTO70ETHCgpCVO4UCWNqE1gGEntpPCUImJlzZcs6tKkCvCzEjoGsfWF+YZnLm94sJMpSlAy5aG7sArUVg0BoCkBhsYPldosMsoGIwiNKX1mSooWp1JNXo4AUkVHi6QoxKJR40KDawEyy+tiH1GjaQRpu8AKZpJ2pG1yLBBAkhmUZxcm9AkxikgKVQGp+cdgRks4qkKmrSsy+QaoHi87D0gPe8IxM1QI4JBNfJNuoIgo4wypSVqclRIJch/Mi54Td7xTMTScqX+8E5IYgpdIRVWsXAbcfCBc0phJICmJYtq031q3YHxecBpMY4RPSmpRoWHZtiXG7DnDHB4IStaQSeNwSXNUgt7v9iLJUlClKWC+tGlSS72Hh+3iv9p1JSogp1AMDQu1j16QGKxPZSWZ0zUo6itZArpSlSyQDXldm9w8cvxWG4iAxYkOKgsSKHlHX8yng4pcrTwrSSok1I0poOQIWQTHL8+wmjFTZaOFImKCQLAGo9GMAtMnjdxtTfyhuuSJesTViWpBAMtIKlmzgaeEMC/EsVpzZYnELCRLHhJBIYVKXDuz72dolJwlD0c0b1JG3rAFYvMAVHugsAJAOspUoliFGgAArQbMKmLEIKwHUW0gDUXTRz6FyT6mKTiEp0lIBOl1UPPqGduTjqYnLmqUEl6t5Vci+0BYuShLPcg0vb2i6WgFIIHKpD/h3DVtzNooThxQktcMfusFSKJ4drPfcWH1/SAgqQdRNKjZm9Go3lBEkhNnelvL5RWokmjsxuzb3FolLmJRUmrCnlAWyZ7rAYCtRF+MmjSAWASVW6mn3WBBOKjQABxYRGaQkVqeQ8+cBML1DSVEJ4m32N/WKDLa55UETROoXAAc7kc9/jbaKisPSpgNt2Vmf9soEGk2w/qRV/8AbBeAmjVZY8wnzasZzs7jymZp2UVeRIS4cC5p6PDQYlCZtSiijsh2BrcPaA0qsVpCXYhJYWegZ/b5xzTNye/mtUd6tv8AcrlG3xeWzlHvpZSZaSnUFGrpoQkJpUAUHPzjBZmjTPmAKNJirgjcs4NX6GsAMyVbHY2feILSaFKnu/082iaZh3tubelPlFEwpLVahZ/jXaALwWEXNJSACRUuW8/P0inEYAoJ1JUlyXLOPezesUL1AMHbfr93cx7hs7nIDBZIrwqGoU5PX2gK5cptSkkMUkU+Tb7R6jEgS+NLl3NSDcuOXuDeC1Z1KUCZmH4mZ0Fvfce5hYue4erbA1YVoTv7QE5sxBBIDcPmW3rTrsI9kZdqQVpClNROkpNSq6hVRBDgUFW8oGM4EHanwjxIFGNgWfq9QYAmWZssGWFrSldJqQSAQLBaenUUivBY7u0HXIRNCtQBVrBBITVKkkVSwoXHEXFYtOYTQkpKyoG+plGjsxU5DdCIrwmPl6QJstZoRrSsPcVZaSDSjAp84AyUcJMYEzZA/GogTUvxNpA0qAokNX8R2hXNwzBK6FJJSCCKlIBNHduIVP0glGBlzA0uekFiSmYDL4gHICnUlTmiXIJewgFcgpUXHMcwWoWO4flAF5TKedLCRrJWgBDtqOoMl7Vs8d0xKSzs1FFtw43+UcU7MLSjGSFKNBNQXqbGlq3jtJxhq9CB9+YpAYPBFcnFT5qKaZR0fy6gpIY86MDvB+MzlOIlSVTgJJKSU2YgHTS1KUtc3vDLGZBLUqcqUNM9aA8rUAlRBCtSCWq1GNPLfK5vImSpMiWUVSgOlaHYknY2MB0vEqdgCx+NtvSKzmz6ROSyhXUC7edKht4bYjLkzEpKSEzAElqfH84zWcnQQlYUlW9HuaNzEBXnODUMTKmM8tQ0axUeE3b/AEp845z2klKl4uYZh1lTKdmYKFA3QAD0jpGW45aCoOCCRwkBiGAII3q59YXdo+xiMZ+8w5CJoSE9yo8KgLaFc62NLVEBy1WK4VOL2YsBV3YeJxSsfJBJ59DZhZovx+AVJWqXMQUrSWKVggj9OsUgdb7fXrvAWlgx3ao2tSLZKiQGoHNPX9YqCaAOwBNPOLQrQGA33v8ApAWiVz25/fnBEmfoRStvn5wvKVKNYvQoBPOv1EBcZq1vdt/bePkKSlIdlfKj77XipWtd6DfYfrHkifpGlNQfYtUON6wBJmKPICnTb4x4ZrCgBv5e0UK5qLW+2jxc0u1q36dDAFylE0UxJNOdreUVTF0pQRXMCQohJ1ByxPlu8MsuxKFSZsnu3mTChpjlwEqCigCzEpEATkmNMsoUDwqmaS7C+ncB2q/JwI0GMzFCFAqWkBXNE1TuBZiB09Yr7Q5MnDYeWJEqZMH8WZOmJYCjBnDBr053LxTisWph+8WdxplJPNyxHlv84DW5Zj2UtKxpBQNBYp2dQUCeGrVNB0jmnaYg4vEFqd9MqP8AUY22VrK9AUJ5T+LVoSkVB1KZTvYBusQ7aZXhXw/CEqnKAK0KuCUgk3CvFf5wHOlgXS+mzPW29GgKbOsFDY7M1fi8aTtd2eTg54ly53ehaHFBqHFQFnDmhBDUMZ7FSloWpKgAUkhSWsRtAfSEE+B2F7/FrxWZp3S969No+MwEg2bl12++cVpSasaVgIzNJdi1LbcnjyoS1CzV+9qx8tbguNr9OUVgW0kvRvaAmqaGOpOwdvSkQZOxajCLCssdQBZoqISeY+QgPAFDyY/WIhZo4vZ7X29YkZJFi4aPqhnFw48nP1BgK6NHrE70ApW3lyj4ANyj7QawD3sQsJxsol6ay3PgUAw51jpWZZi0pak1UAlgUq3U3R94wP8Ah5JQcYNbEpQoodvECGKf6gHPoY6KlCQsA+EqFDuRWntaAplzZc5RC3CgN7ukF2a5o/OEuJzCROlpXjAskEpSqW+ogUGoW2ensN3+IycaJqw5B1HSdqM6Tsbxg8fMWZElJYvqUGuxO/uYDt+Hy9CT3gHEUh1G7NYchCXN8XJXMRJnEhazwUqH6j6wxl5kmUEIUVzFqbhSHIf4ACPcflqRqnS0IM1qVHxJgMPm+XzZCtY4pfSz9f5S0U4THailQJBAPC9iWv7XhvicfOw0knFrCgsnhCRY7AMHbmwgLEdmyU95IqQx0F3bdn+UAfiJcnGShLxaNQFEzE0mI8juOhcdIwvabsHPwqTNlHv8Of8AyJFUj/2J/Cf6hTqLQ+lZlxhKgQQKuzuKEdecM8HnKsPLKkqKtIJO+oPvzYFvSA5EAfaLjNH3asdRz3sFh8anvMOU4eca6K9ys9KcB8qdI53jMgnSJqpMyWUTEgqKVEAEAEkpJLKDOzEvtAArBVeg+Eey5gDtWKy5FbR7LIq0AWsamJLbl7X29GjyWGA0g3oSPkYHHNRizWTswgLJiRUmv96ecV+fO0TlJKmSPc/PrD3AZbTUkC11F6fCAGw+Bl9y6gsTFKu4CQBs1SSerN1gTFqCFp0Ks9NvN9z1MP15c7AqBcObOBzDv8IYZVhpKGHApYJqZbqVT+pmZ3oDAWYXP0zssnS5upakpEtAUAeMy1aCjSxoxFaBquTAc9etCTpU7WBUnl4QFin5Q5zDFDSZSkpGoDwJVqZW3CL3oYRzZhlymSVEJdIJDFgWqFLDX6WgDsClSJBWZJJCwEpLFRO5Gon4l6UivP8ADY3GTULTKcSVK0KSE21gpVVYJoBSm8UKxyUz5Ykz1KSqUCoEJ4JjHUBsah9733hnh8TPRL/coXM8OvjAoHQoANQlgpx1gFmbYbH94VrCJqVDxDu9PFUgVCqEsHHkd4Vf9N6xxSpqFC5cFvR3aNTOynFKlDu9KUt/Ddi7uQdQZwdwYrwgn6SJstYUCWUbEOCaJHmX+wGExeQzUTNASVUcHT97wH3CkukpUkh6Kcf3jo2FkS5iqhIW1ONyUkki5s+0D59lNA6BWj6fy284DnSlFi4ekUlANqW+UP8AF5I3hJSz0v5t9/nCibhSHcP1EAOoERHXdxFincsfsREzOYgINyMSEwi8fUq1XpXb9YiEkQHpILbR4E3aPgK9Y90QGv8A8NZaFYiZrbV3XADd9QcpOxCXr1jf6WOlQKgTXm2xDWULv5xgf8PZgSuaaawlLOKs5CmO1xG5RNPeBSajTxI3Io3teAMxeJErBzFataShbHzBAB67PzjL5tg5XeSwhiBJTTcVavWkOO02I05eAAWXpSQbkKNuihzhLlWF73EKAUVBMpPmK2PvAdSEopQGZ9CWe1t+kLf8w/ZQqbPm6iohkgAAdEAm/WHuVLVNQAUFKQlIClfipVhy6whzlMqVikIUlRBD6igaUeSjUClWFOkBfKTKxQTN7qtCNY4hyd6JivGYTuklaiEsHJ28m3Nonjs3VLRokSyuaQCkBPDXmRt1MES8Eucgd8EFRA1Jul9/SAzIw0jMJXeJBlzEkpJKaEjyv5wjxWXTsKsIUxDVANaj8OxrHTJWUBJAS1NksAPQWhRmuIlKmpw051LUk6SmpT63tV7UgMxgsUpaR3aiGUnVTarjmH+ghticTLnIEnGJEyWXCVOywWL6Td25bXeAcf2bVKWJiCopIA1hwaGiSN62pEigTEJ1AEprYOCDcdbwGO7R/wCHUyWFTcMr9okC5SP3iP8AWkXA/mT6gRjkx1mfmM3DkLlFQVqAYB0l7FQ3A53intPkeGxWHViO77jEi4lt3cw1qobFgS9D5wHMND9flFyEPcw+R2dpSlN4sybJkGeEzKgpUQAoAkgEgeRYwCaXLL0DmGuCmK8ISVF3I/tWG+aypMubLolANFhOkME1tsVBQDncQulY+YFrUiWDpB1FIUwHM7C3KAvwPZ5cxYM1XdathUvRhyD7Vqzco1eB7LpRMQtySgEIcly9CVGlOkZ3B5h32ET3kwpVq06nZzseEOabbkXjaZQVJOhbqAPCs01Nf/6+cAqzvLtU/wAKfCl3UW3qQD0jOYrAaRNoOZUlPBQOwJPi5jyjWdpOzhUlUzv5hqBpVoYBSmYHSC2oi8ZdIliaEBZGpOnSk0fSyifQQCiVwrCiZYsQ607cwNVfaNCnFlGoIWElKmIS4pMSSBYMXQbc71jNidK/nm+WuY49gI0mGAWUJAW60U1atPAdQDqLJLJVSjvAafsnIJkalEnUomvSkKcKs95PTMSNcqVMAUTW5CBz/SsbHLctTLRpSSOZf7aMpnOWolYhXdz9K5+kqSuYAToOlk6gXBqS9tI2gMtmmGXMzBaJAYye7KQ6WBSA7k03NHjTElU1EpaV8aaK0uh6kgkWt8RFWT5J3U44pUxLTUnUC3PxPYBgId5fNVMUsoVwBKQSxDkuqxqaAMbcUBh8dlRWuZLQp1JLp1JKd6po+1XhJjctXLUkTQElZISpJSpKim4dJofsteOjdq8kxCpaDIUozEKCm1MNLEKob7Dyjm2aYPTOCxQMFBJalXbyfaAEx2W6QSoUBYnkfOFc3DNYuOsaGZmJnKIWyUrJBSmgAUadKFjE8FlKVSSqZKXqSpmCtJI5jUCCQaQGTKObxIRosJkgUglS0JNWClCw3PL1EeTuyMzSFywFpNlIUFA+xc25QCCUkqLAFzZoazezExMkTDcvwMrUGVo5M71a7ViqXJmSVEkMpilikG4Y0VY8iBSLxnczcS/FqYy03IAcCwoPnzgKsqzBeHWpqGygoctj1cWjbdl85VOK1sKJA0gHahr1pTyjCYuaVnUpKQTfSAH2cgb0f1jof+HuAH7Hqu8w2uk0SH6EQDLtzLIkSUpD6lpdPRId/gYD7CVxU83ZIH/H8oL7YzinFYUH/wBm3QB/cx72CTqViFp3Xt5mA//Z"/>
          <p:cNvSpPr>
            <a:spLocks noChangeAspect="1" noChangeArrowheads="1"/>
          </p:cNvSpPr>
          <p:nvPr/>
        </p:nvSpPr>
        <p:spPr bwMode="auto">
          <a:xfrm>
            <a:off x="155575" y="-1690688"/>
            <a:ext cx="5715000" cy="3533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0" name="Picture 8" descr="http://www.focuspublicationsint.com/focuspanama/images/canal_b-n.jpg"/>
          <p:cNvPicPr>
            <a:picLocks noChangeAspect="1" noChangeArrowheads="1"/>
          </p:cNvPicPr>
          <p:nvPr/>
        </p:nvPicPr>
        <p:blipFill>
          <a:blip r:embed="rId2" cstate="print"/>
          <a:srcRect/>
          <a:stretch>
            <a:fillRect/>
          </a:stretch>
        </p:blipFill>
        <p:spPr bwMode="auto">
          <a:xfrm>
            <a:off x="5383161" y="4038600"/>
            <a:ext cx="3760839" cy="2590801"/>
          </a:xfrm>
          <a:prstGeom prst="rect">
            <a:avLst/>
          </a:prstGeom>
          <a:noFill/>
        </p:spPr>
      </p:pic>
      <p:pic>
        <p:nvPicPr>
          <p:cNvPr id="23562" name="Picture 10" descr="http://www.laht.com/panama/PanamaCanal.jpg"/>
          <p:cNvPicPr>
            <a:picLocks noChangeAspect="1" noChangeArrowheads="1"/>
          </p:cNvPicPr>
          <p:nvPr/>
        </p:nvPicPr>
        <p:blipFill>
          <a:blip r:embed="rId3" cstate="print"/>
          <a:srcRect/>
          <a:stretch>
            <a:fillRect/>
          </a:stretch>
        </p:blipFill>
        <p:spPr bwMode="auto">
          <a:xfrm>
            <a:off x="0" y="0"/>
            <a:ext cx="5181601" cy="2895600"/>
          </a:xfrm>
          <a:prstGeom prst="rect">
            <a:avLst/>
          </a:prstGeom>
          <a:noFill/>
        </p:spPr>
      </p:pic>
      <p:sp>
        <p:nvSpPr>
          <p:cNvPr id="7" name="Rectangle 6"/>
          <p:cNvSpPr/>
          <p:nvPr/>
        </p:nvSpPr>
        <p:spPr>
          <a:xfrm>
            <a:off x="0" y="3041571"/>
            <a:ext cx="5257800" cy="3816429"/>
          </a:xfrm>
          <a:prstGeom prst="rect">
            <a:avLst/>
          </a:prstGeom>
        </p:spPr>
        <p:txBody>
          <a:bodyPr wrap="square">
            <a:spAutoFit/>
          </a:bodyPr>
          <a:lstStyle/>
          <a:p>
            <a:r>
              <a:rPr lang="en-US" sz="2200" dirty="0" smtClean="0"/>
              <a:t>William McKinley began work on creating a shortcut through Central America to improve the ability to transport goods to the west coast. He was assassinated and Teddy Roosevelt made the final agreements with Panama, for the canal to be built. It wasn't finished, however, until 1914. The canal is still an important transportation route. As a matter of fact, in 2007 work began to expand the canal so larger modern ships could also use the shortcut. </a:t>
            </a:r>
            <a:endParaRPr lang="en-US" sz="2200" dirty="0"/>
          </a:p>
        </p:txBody>
      </p:sp>
      <p:pic>
        <p:nvPicPr>
          <p:cNvPr id="30722" name="Picture 2" descr="http://placesbook.org/wp-content/uploads/2012/12/Panama-Canal.gif"/>
          <p:cNvPicPr>
            <a:picLocks noChangeAspect="1" noChangeArrowheads="1"/>
          </p:cNvPicPr>
          <p:nvPr/>
        </p:nvPicPr>
        <p:blipFill>
          <a:blip r:embed="rId4" cstate="print"/>
          <a:srcRect/>
          <a:stretch>
            <a:fillRect/>
          </a:stretch>
        </p:blipFill>
        <p:spPr bwMode="auto">
          <a:xfrm>
            <a:off x="5220378" y="0"/>
            <a:ext cx="3923621" cy="4038600"/>
          </a:xfrm>
          <a:prstGeom prst="rect">
            <a:avLst/>
          </a:prstGeom>
          <a:noFill/>
        </p:spPr>
      </p:pic>
      <p:sp>
        <p:nvSpPr>
          <p:cNvPr id="9" name="Rectangle 8"/>
          <p:cNvSpPr/>
          <p:nvPr/>
        </p:nvSpPr>
        <p:spPr>
          <a:xfrm>
            <a:off x="0" y="0"/>
            <a:ext cx="1943481" cy="369332"/>
          </a:xfrm>
          <a:prstGeom prst="rect">
            <a:avLst/>
          </a:prstGeom>
          <a:solidFill>
            <a:schemeClr val="bg1"/>
          </a:solidFill>
        </p:spPr>
        <p:txBody>
          <a:bodyPr wrap="none">
            <a:spAutoFit/>
          </a:bodyPr>
          <a:lstStyle/>
          <a:p>
            <a:r>
              <a:rPr lang="en-US" b="1" dirty="0" smtClean="0">
                <a:solidFill>
                  <a:srgbClr val="FF0000"/>
                </a:solidFill>
              </a:rPr>
              <a:t>The Panama Canal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r>
              <a:rPr lang="en-US" b="1" dirty="0" smtClean="0">
                <a:solidFill>
                  <a:srgbClr val="FF0000"/>
                </a:solidFill>
              </a:rPr>
              <a:t>Describe the reasons people emigrated to the United States, from where they emigrated, and where they settled.</a:t>
            </a:r>
            <a:endParaRPr lang="en-US" b="1" dirty="0">
              <a:solidFill>
                <a:srgbClr val="FF0000"/>
              </a:solidFill>
            </a:endParaRPr>
          </a:p>
        </p:txBody>
      </p:sp>
      <p:sp>
        <p:nvSpPr>
          <p:cNvPr id="3" name="Rectangle 2"/>
          <p:cNvSpPr/>
          <p:nvPr/>
        </p:nvSpPr>
        <p:spPr>
          <a:xfrm>
            <a:off x="0" y="3072348"/>
            <a:ext cx="9144000" cy="3785652"/>
          </a:xfrm>
          <a:prstGeom prst="rect">
            <a:avLst/>
          </a:prstGeom>
        </p:spPr>
        <p:txBody>
          <a:bodyPr wrap="square">
            <a:spAutoFit/>
          </a:bodyPr>
          <a:lstStyle/>
          <a:p>
            <a:r>
              <a:rPr lang="en-US" sz="2000" dirty="0" smtClean="0"/>
              <a:t>     The reasons these new immigrants made the journey to America differed little from those of their predecessors. Escaping religious, racial, and political persecution, or seeking relief from a lack of economic opportunity or famine still pushed many immigrants out of their homelands. </a:t>
            </a:r>
          </a:p>
          <a:p>
            <a:r>
              <a:rPr lang="en-US" sz="2000" dirty="0" smtClean="0"/>
              <a:t>     Many were pulled here by contract labor agreements offered by recruiting agents. Hungarians, Poles, Slovaks, Bohemians, and Italians flocked to the coal mines or steel mills, Greeks preferred the textile mills, Russian and Polish Jews worked the needle trades or pushcart markets of New York. Railroad companies advertised the availability of free or cheap farmland overseas in pamphlets distributed in many languages, bringing a handful of agricultural workers to western farmlands. But the vast majority of immigrants crowded into the growing cities, searching for their chance to make a better life for themselves. </a:t>
            </a:r>
            <a:endParaRPr lang="en-US" sz="2000" dirty="0"/>
          </a:p>
        </p:txBody>
      </p:sp>
      <p:pic>
        <p:nvPicPr>
          <p:cNvPr id="30722" name="Picture 2" descr="http://immigrants1900.weebly.com/uploads/1/4/4/8/1448115/6566584.jpg?495x334"/>
          <p:cNvPicPr>
            <a:picLocks noChangeAspect="1" noChangeArrowheads="1"/>
          </p:cNvPicPr>
          <p:nvPr/>
        </p:nvPicPr>
        <p:blipFill>
          <a:blip r:embed="rId2" cstate="print"/>
          <a:srcRect/>
          <a:stretch>
            <a:fillRect/>
          </a:stretch>
        </p:blipFill>
        <p:spPr bwMode="auto">
          <a:xfrm>
            <a:off x="4953000" y="533400"/>
            <a:ext cx="3733800" cy="2526916"/>
          </a:xfrm>
          <a:prstGeom prst="rect">
            <a:avLst/>
          </a:prstGeom>
          <a:noFill/>
        </p:spPr>
      </p:pic>
      <p:sp>
        <p:nvSpPr>
          <p:cNvPr id="7" name="Rectangle 6"/>
          <p:cNvSpPr/>
          <p:nvPr/>
        </p:nvSpPr>
        <p:spPr>
          <a:xfrm>
            <a:off x="381000" y="838200"/>
            <a:ext cx="4267200" cy="1877437"/>
          </a:xfrm>
          <a:prstGeom prst="rect">
            <a:avLst/>
          </a:prstGeom>
        </p:spPr>
        <p:txBody>
          <a:bodyPr wrap="square">
            <a:spAutoFit/>
          </a:bodyPr>
          <a:lstStyle/>
          <a:p>
            <a:r>
              <a:rPr lang="en-US" sz="2800" b="1" dirty="0" smtClean="0"/>
              <a:t>“Give me your tired, your poor, your huddled masses yearning to breathe free.” </a:t>
            </a:r>
          </a:p>
          <a:p>
            <a:r>
              <a:rPr lang="en-US" sz="1600" i="1" dirty="0" smtClean="0"/>
              <a:t>Quote from Emma Lazarus' sonnet, New Colossus on the Statue of Liberty</a:t>
            </a:r>
            <a:endParaRPr lang="en-US" sz="1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yewitnesstohistory.com/images/snpim1c.jpg"/>
          <p:cNvPicPr>
            <a:picLocks noChangeAspect="1" noChangeArrowheads="1"/>
          </p:cNvPicPr>
          <p:nvPr/>
        </p:nvPicPr>
        <p:blipFill>
          <a:blip r:embed="rId2" cstate="print"/>
          <a:srcRect/>
          <a:stretch>
            <a:fillRect/>
          </a:stretch>
        </p:blipFill>
        <p:spPr bwMode="auto">
          <a:xfrm>
            <a:off x="0" y="4214786"/>
            <a:ext cx="3352800" cy="2643214"/>
          </a:xfrm>
          <a:prstGeom prst="rect">
            <a:avLst/>
          </a:prstGeom>
          <a:noFill/>
        </p:spPr>
      </p:pic>
      <p:pic>
        <p:nvPicPr>
          <p:cNvPr id="1026" name="Picture 2" descr="http://www.eyewitnesstohistory.com/images/snpim1c.jpg"/>
          <p:cNvPicPr>
            <a:picLocks noChangeAspect="1" noChangeArrowheads="1"/>
          </p:cNvPicPr>
          <p:nvPr/>
        </p:nvPicPr>
        <p:blipFill>
          <a:blip r:embed="rId2" cstate="print"/>
          <a:srcRect/>
          <a:stretch>
            <a:fillRect/>
          </a:stretch>
        </p:blipFill>
        <p:spPr bwMode="auto">
          <a:xfrm>
            <a:off x="17986375" y="-814388"/>
            <a:ext cx="1800225" cy="1419226"/>
          </a:xfrm>
          <a:prstGeom prst="rect">
            <a:avLst/>
          </a:prstGeom>
          <a:noFill/>
        </p:spPr>
      </p:pic>
      <p:sp>
        <p:nvSpPr>
          <p:cNvPr id="8" name="Rectangle 7"/>
          <p:cNvSpPr/>
          <p:nvPr/>
        </p:nvSpPr>
        <p:spPr>
          <a:xfrm>
            <a:off x="0" y="0"/>
            <a:ext cx="9144000" cy="3693319"/>
          </a:xfrm>
          <a:prstGeom prst="rect">
            <a:avLst/>
          </a:prstGeom>
        </p:spPr>
        <p:txBody>
          <a:bodyPr wrap="square">
            <a:spAutoFit/>
          </a:bodyPr>
          <a:lstStyle/>
          <a:p>
            <a:pPr lvl="0" fontAlgn="base">
              <a:spcBef>
                <a:spcPct val="0"/>
              </a:spcBef>
              <a:spcAft>
                <a:spcPct val="0"/>
              </a:spcAft>
            </a:pPr>
            <a:r>
              <a:rPr lang="en-US" dirty="0" smtClean="0">
                <a:latin typeface="Arial" charset="0"/>
                <a:cs typeface="Arial" charset="0"/>
              </a:rPr>
              <a:t>     Immigrants entering the United States who could not afford first or second-class passage came through the processing center at Ellis Island, New York. Built in 1892, the center handled some 12 million European immigrants, herding thousands of them a day through the barn-like structure during the peak years for screening. </a:t>
            </a:r>
          </a:p>
          <a:p>
            <a:pPr lvl="0" fontAlgn="base">
              <a:spcBef>
                <a:spcPct val="0"/>
              </a:spcBef>
              <a:spcAft>
                <a:spcPct val="0"/>
              </a:spcAft>
            </a:pPr>
            <a:r>
              <a:rPr lang="en-US" dirty="0" smtClean="0">
                <a:latin typeface="Arial" charset="0"/>
                <a:cs typeface="Arial" charset="0"/>
              </a:rPr>
              <a:t>     Government inspectors asked a list of twenty-nine probing questions, such as: Have you money, relatives or a job in the United States? Are you a polygamist? An anarchist? Next, the doctors and nurses poked and prodded them, looking for signs of disease or debilitating handicaps. </a:t>
            </a:r>
          </a:p>
          <a:p>
            <a:pPr lvl="0" fontAlgn="base">
              <a:spcBef>
                <a:spcPct val="0"/>
              </a:spcBef>
              <a:spcAft>
                <a:spcPct val="0"/>
              </a:spcAft>
            </a:pPr>
            <a:r>
              <a:rPr lang="en-US" dirty="0" smtClean="0">
                <a:latin typeface="Arial" charset="0"/>
                <a:cs typeface="Arial" charset="0"/>
              </a:rPr>
              <a:t>     Usually immigrants were only detained 3 or 4 hours, and then free to leave. If they did not receive stamps of approval, and many did not because they were deemed criminals, strikebreakers, anarchists or carriers of disease, they were sent back to their place of origin at the expense </a:t>
            </a:r>
          </a:p>
          <a:p>
            <a:pPr lvl="0" fontAlgn="base">
              <a:spcBef>
                <a:spcPct val="0"/>
              </a:spcBef>
              <a:spcAft>
                <a:spcPct val="0"/>
              </a:spcAft>
            </a:pPr>
            <a:r>
              <a:rPr lang="en-US" dirty="0" smtClean="0">
                <a:latin typeface="Arial" charset="0"/>
                <a:cs typeface="Arial" charset="0"/>
              </a:rPr>
              <a:t>of the shipping line. </a:t>
            </a:r>
          </a:p>
        </p:txBody>
      </p:sp>
      <p:pic>
        <p:nvPicPr>
          <p:cNvPr id="1030" name="Picture 6" descr="http://tomandjolieexplore.files.wordpress.com/2012/06/img_3726.jpg"/>
          <p:cNvPicPr>
            <a:picLocks noChangeAspect="1" noChangeArrowheads="1"/>
          </p:cNvPicPr>
          <p:nvPr/>
        </p:nvPicPr>
        <p:blipFill>
          <a:blip r:embed="rId3" cstate="print"/>
          <a:srcRect/>
          <a:stretch>
            <a:fillRect/>
          </a:stretch>
        </p:blipFill>
        <p:spPr bwMode="auto">
          <a:xfrm>
            <a:off x="3505200" y="3148508"/>
            <a:ext cx="5638800" cy="3709492"/>
          </a:xfrm>
          <a:prstGeom prst="rect">
            <a:avLst/>
          </a:prstGeom>
          <a:noFill/>
        </p:spPr>
      </p:pic>
      <p:cxnSp>
        <p:nvCxnSpPr>
          <p:cNvPr id="7" name="Straight Arrow Connector 6"/>
          <p:cNvCxnSpPr>
            <a:stCxn id="10" idx="1"/>
          </p:cNvCxnSpPr>
          <p:nvPr/>
        </p:nvCxnSpPr>
        <p:spPr>
          <a:xfrm flipH="1">
            <a:off x="7162800" y="3924300"/>
            <a:ext cx="762000" cy="3429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24800" y="3733800"/>
            <a:ext cx="1219200" cy="381000"/>
          </a:xfrm>
          <a:prstGeom prst="rect">
            <a:avLst/>
          </a:prstGeom>
          <a:noFill/>
        </p:spPr>
        <p:txBody>
          <a:bodyPr wrap="square" rtlCol="0">
            <a:spAutoFit/>
          </a:bodyPr>
          <a:lstStyle/>
          <a:p>
            <a:r>
              <a:rPr lang="en-US" b="1" dirty="0" smtClean="0">
                <a:solidFill>
                  <a:srgbClr val="FFFF00"/>
                </a:solidFill>
              </a:rPr>
              <a:t>Ellis Island</a:t>
            </a:r>
            <a:endParaRPr lang="en-US" b="1" dirty="0">
              <a:solidFill>
                <a:srgbClr val="FFFF00"/>
              </a:solidFill>
            </a:endParaRPr>
          </a:p>
        </p:txBody>
      </p:sp>
      <p:cxnSp>
        <p:nvCxnSpPr>
          <p:cNvPr id="14" name="Straight Arrow Connector 13"/>
          <p:cNvCxnSpPr>
            <a:stCxn id="15" idx="1"/>
          </p:cNvCxnSpPr>
          <p:nvPr/>
        </p:nvCxnSpPr>
        <p:spPr>
          <a:xfrm flipH="1">
            <a:off x="7391400" y="4818966"/>
            <a:ext cx="838200" cy="51503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29600" y="4495800"/>
            <a:ext cx="914400" cy="646331"/>
          </a:xfrm>
          <a:prstGeom prst="rect">
            <a:avLst/>
          </a:prstGeom>
          <a:noFill/>
        </p:spPr>
        <p:txBody>
          <a:bodyPr wrap="square" rtlCol="0">
            <a:spAutoFit/>
          </a:bodyPr>
          <a:lstStyle/>
          <a:p>
            <a:r>
              <a:rPr lang="en-US" b="1" dirty="0" smtClean="0">
                <a:solidFill>
                  <a:srgbClr val="FFFF00"/>
                </a:solidFill>
              </a:rPr>
              <a:t>Liberty Island</a:t>
            </a:r>
            <a:endParaRPr lang="en-US" b="1" dirty="0">
              <a:solidFill>
                <a:srgbClr val="FFFF00"/>
              </a:solidFill>
            </a:endParaRPr>
          </a:p>
        </p:txBody>
      </p:sp>
      <p:sp>
        <p:nvSpPr>
          <p:cNvPr id="18" name="TextBox 17"/>
          <p:cNvSpPr txBox="1"/>
          <p:nvPr/>
        </p:nvSpPr>
        <p:spPr>
          <a:xfrm>
            <a:off x="5943600" y="3124200"/>
            <a:ext cx="1600200" cy="381000"/>
          </a:xfrm>
          <a:prstGeom prst="rect">
            <a:avLst/>
          </a:prstGeom>
          <a:noFill/>
        </p:spPr>
        <p:txBody>
          <a:bodyPr wrap="square" rtlCol="0">
            <a:spAutoFit/>
          </a:bodyPr>
          <a:lstStyle/>
          <a:p>
            <a:r>
              <a:rPr lang="en-US" b="1" dirty="0" smtClean="0"/>
              <a:t>New York City</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upplychainalmanac.com/wp-content/uploads/2012/06/Panama-Canal.jpg"/>
          <p:cNvPicPr>
            <a:picLocks noChangeAspect="1" noChangeArrowheads="1"/>
          </p:cNvPicPr>
          <p:nvPr/>
        </p:nvPicPr>
        <p:blipFill>
          <a:blip r:embed="rId2" cstate="print"/>
          <a:srcRect l="6000" t="5333" r="6000" b="4000"/>
          <a:stretch>
            <a:fillRect/>
          </a:stretch>
        </p:blipFill>
        <p:spPr bwMode="auto">
          <a:xfrm>
            <a:off x="2895600" y="1066800"/>
            <a:ext cx="3648635" cy="2819400"/>
          </a:xfrm>
          <a:prstGeom prst="rect">
            <a:avLst/>
          </a:prstGeom>
          <a:noFill/>
        </p:spPr>
      </p:pic>
      <p:pic>
        <p:nvPicPr>
          <p:cNvPr id="1030" name="Picture 6" descr="http://www.artofembarr.com/wp-content/uploads/2010/05/1_Cover.jpg"/>
          <p:cNvPicPr>
            <a:picLocks noChangeAspect="1" noChangeArrowheads="1"/>
          </p:cNvPicPr>
          <p:nvPr/>
        </p:nvPicPr>
        <p:blipFill>
          <a:blip r:embed="rId3" cstate="print"/>
          <a:srcRect/>
          <a:stretch>
            <a:fillRect/>
          </a:stretch>
        </p:blipFill>
        <p:spPr bwMode="auto">
          <a:xfrm>
            <a:off x="1981200" y="3733800"/>
            <a:ext cx="3124200" cy="3124200"/>
          </a:xfrm>
          <a:prstGeom prst="rect">
            <a:avLst/>
          </a:prstGeom>
          <a:noFill/>
        </p:spPr>
      </p:pic>
      <p:pic>
        <p:nvPicPr>
          <p:cNvPr id="1036" name="Picture 12" descr="http://upload.wikimedia.org/wikipedia/en/c/c5/TR_On_Horseback_Back_From_Cuba_1898.jpg"/>
          <p:cNvPicPr>
            <a:picLocks noChangeAspect="1" noChangeArrowheads="1"/>
          </p:cNvPicPr>
          <p:nvPr/>
        </p:nvPicPr>
        <p:blipFill>
          <a:blip r:embed="rId4" cstate="print"/>
          <a:srcRect/>
          <a:stretch>
            <a:fillRect/>
          </a:stretch>
        </p:blipFill>
        <p:spPr bwMode="auto">
          <a:xfrm>
            <a:off x="6537812" y="914400"/>
            <a:ext cx="2606188" cy="3200400"/>
          </a:xfrm>
          <a:prstGeom prst="rect">
            <a:avLst/>
          </a:prstGeom>
          <a:noFill/>
        </p:spPr>
      </p:pic>
      <p:pic>
        <p:nvPicPr>
          <p:cNvPr id="1032" name="Picture 8" descr="http://4.bp.blogspot.com/-KGWZYHweeCI/T1eClHBmwEI/AAAAAAAAAIo/hpxv1MAPYkA/s1600/Alexander%2BGraham%2BBell.jpg"/>
          <p:cNvPicPr>
            <a:picLocks noChangeAspect="1" noChangeArrowheads="1"/>
          </p:cNvPicPr>
          <p:nvPr/>
        </p:nvPicPr>
        <p:blipFill>
          <a:blip r:embed="rId5" cstate="print"/>
          <a:srcRect t="10142" b="14976"/>
          <a:stretch>
            <a:fillRect/>
          </a:stretch>
        </p:blipFill>
        <p:spPr bwMode="auto">
          <a:xfrm>
            <a:off x="0" y="4572000"/>
            <a:ext cx="2155371" cy="2286000"/>
          </a:xfrm>
          <a:prstGeom prst="rect">
            <a:avLst/>
          </a:prstGeom>
          <a:noFill/>
        </p:spPr>
      </p:pic>
      <p:sp>
        <p:nvSpPr>
          <p:cNvPr id="4" name="TextBox 3"/>
          <p:cNvSpPr txBox="1"/>
          <p:nvPr/>
        </p:nvSpPr>
        <p:spPr>
          <a:xfrm>
            <a:off x="0" y="457200"/>
            <a:ext cx="9144000" cy="461665"/>
          </a:xfrm>
          <a:prstGeom prst="rect">
            <a:avLst/>
          </a:prstGeom>
          <a:noFill/>
        </p:spPr>
        <p:txBody>
          <a:bodyPr wrap="square" rtlCol="0">
            <a:spAutoFit/>
          </a:bodyPr>
          <a:lstStyle/>
          <a:p>
            <a:pPr algn="ctr"/>
            <a:r>
              <a:rPr lang="en-US" sz="2400" b="1" i="1" u="sng" dirty="0" smtClean="0">
                <a:solidFill>
                  <a:srgbClr val="FF0000"/>
                </a:solidFill>
              </a:rPr>
              <a:t>Describe how life changed in America at the turn of the century.</a:t>
            </a:r>
            <a:endParaRPr lang="en-US" sz="2400" b="1" i="1" u="sng" dirty="0">
              <a:solidFill>
                <a:srgbClr val="FF0000"/>
              </a:solidFill>
            </a:endParaRPr>
          </a:p>
        </p:txBody>
      </p:sp>
      <p:sp>
        <p:nvSpPr>
          <p:cNvPr id="5" name="TextBox 4"/>
          <p:cNvSpPr txBox="1"/>
          <p:nvPr/>
        </p:nvSpPr>
        <p:spPr>
          <a:xfrm>
            <a:off x="0" y="0"/>
            <a:ext cx="2743200" cy="523220"/>
          </a:xfrm>
          <a:prstGeom prst="rect">
            <a:avLst/>
          </a:prstGeom>
          <a:noFill/>
        </p:spPr>
        <p:txBody>
          <a:bodyPr wrap="square" rtlCol="0">
            <a:spAutoFit/>
          </a:bodyPr>
          <a:lstStyle/>
          <a:p>
            <a:r>
              <a:rPr lang="en-US" sz="2800" b="1" i="1" dirty="0" smtClean="0"/>
              <a:t>Mrs. Konken</a:t>
            </a:r>
            <a:endParaRPr lang="en-US" sz="2800" b="1" i="1" dirty="0"/>
          </a:p>
        </p:txBody>
      </p:sp>
      <p:sp>
        <p:nvSpPr>
          <p:cNvPr id="6" name="TextBox 5"/>
          <p:cNvSpPr txBox="1"/>
          <p:nvPr/>
        </p:nvSpPr>
        <p:spPr>
          <a:xfrm>
            <a:off x="3505200" y="0"/>
            <a:ext cx="5638800" cy="523220"/>
          </a:xfrm>
          <a:prstGeom prst="rect">
            <a:avLst/>
          </a:prstGeom>
          <a:noFill/>
        </p:spPr>
        <p:txBody>
          <a:bodyPr wrap="square" rtlCol="0">
            <a:spAutoFit/>
          </a:bodyPr>
          <a:lstStyle/>
          <a:p>
            <a:pPr algn="r"/>
            <a:r>
              <a:rPr lang="en-US" sz="2800" b="1" i="1" dirty="0" smtClean="0"/>
              <a:t>5</a:t>
            </a:r>
            <a:r>
              <a:rPr lang="en-US" sz="2800" b="1" i="1" baseline="30000" dirty="0" smtClean="0"/>
              <a:t>th</a:t>
            </a:r>
            <a:r>
              <a:rPr lang="en-US" sz="2800" b="1" i="1" dirty="0" smtClean="0"/>
              <a:t> Grade - Timber Ridge Elementary</a:t>
            </a:r>
            <a:endParaRPr lang="en-US" sz="2800" b="1" i="1" dirty="0"/>
          </a:p>
        </p:txBody>
      </p:sp>
      <p:pic>
        <p:nvPicPr>
          <p:cNvPr id="1026" name="Picture 2" descr="http://www.fasttrackteaching.com/burns/Unit_2_Westward/Cattle_TX_cowboy_1907_dbloc_sa.gif"/>
          <p:cNvPicPr>
            <a:picLocks noChangeAspect="1" noChangeArrowheads="1"/>
          </p:cNvPicPr>
          <p:nvPr/>
        </p:nvPicPr>
        <p:blipFill>
          <a:blip r:embed="rId6" cstate="print"/>
          <a:srcRect/>
          <a:stretch>
            <a:fillRect/>
          </a:stretch>
        </p:blipFill>
        <p:spPr bwMode="auto">
          <a:xfrm>
            <a:off x="1" y="914400"/>
            <a:ext cx="3101606" cy="2286000"/>
          </a:xfrm>
          <a:prstGeom prst="rect">
            <a:avLst/>
          </a:prstGeom>
          <a:noFill/>
        </p:spPr>
      </p:pic>
      <p:pic>
        <p:nvPicPr>
          <p:cNvPr id="1034" name="Picture 10" descr="https://americangallery.files.wordpress.com/2013/10/thomas-edison.jpg"/>
          <p:cNvPicPr>
            <a:picLocks noChangeAspect="1" noChangeArrowheads="1"/>
          </p:cNvPicPr>
          <p:nvPr/>
        </p:nvPicPr>
        <p:blipFill>
          <a:blip r:embed="rId7" cstate="print"/>
          <a:srcRect/>
          <a:stretch>
            <a:fillRect/>
          </a:stretch>
        </p:blipFill>
        <p:spPr bwMode="auto">
          <a:xfrm>
            <a:off x="7128098" y="4114800"/>
            <a:ext cx="2015902" cy="2743200"/>
          </a:xfrm>
          <a:prstGeom prst="rect">
            <a:avLst/>
          </a:prstGeom>
          <a:noFill/>
        </p:spPr>
      </p:pic>
      <p:pic>
        <p:nvPicPr>
          <p:cNvPr id="11" name="Picture 4" descr="http://scene7.targetimg1.com/is/image/Target/12965611?wid=410&amp;hei=410"/>
          <p:cNvPicPr>
            <a:picLocks noChangeAspect="1" noChangeArrowheads="1"/>
          </p:cNvPicPr>
          <p:nvPr/>
        </p:nvPicPr>
        <p:blipFill>
          <a:blip r:embed="rId8" cstate="print"/>
          <a:srcRect l="12060" t="14070" r="13568" b="7538"/>
          <a:stretch>
            <a:fillRect/>
          </a:stretch>
        </p:blipFill>
        <p:spPr bwMode="auto">
          <a:xfrm>
            <a:off x="0" y="2590800"/>
            <a:ext cx="1879600" cy="1981200"/>
          </a:xfrm>
          <a:prstGeom prst="rect">
            <a:avLst/>
          </a:prstGeom>
          <a:noFill/>
        </p:spPr>
      </p:pic>
      <p:pic>
        <p:nvPicPr>
          <p:cNvPr id="1028" name="Picture 4" descr="http://img1.imagesbn.com/p/2940016199672_p0_v1_s260x420.JPG"/>
          <p:cNvPicPr>
            <a:picLocks noChangeAspect="1" noChangeArrowheads="1"/>
          </p:cNvPicPr>
          <p:nvPr/>
        </p:nvPicPr>
        <p:blipFill>
          <a:blip r:embed="rId9" cstate="print"/>
          <a:srcRect/>
          <a:stretch>
            <a:fillRect/>
          </a:stretch>
        </p:blipFill>
        <p:spPr bwMode="auto">
          <a:xfrm>
            <a:off x="5068389" y="3833447"/>
            <a:ext cx="2246811" cy="302455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69332"/>
          </a:xfrm>
          <a:prstGeom prst="rect">
            <a:avLst/>
          </a:prstGeom>
        </p:spPr>
        <p:txBody>
          <a:bodyPr wrap="square">
            <a:spAutoFit/>
          </a:bodyPr>
          <a:lstStyle/>
          <a:p>
            <a:r>
              <a:rPr lang="en-US" b="1" dirty="0" smtClean="0">
                <a:solidFill>
                  <a:srgbClr val="FF0000"/>
                </a:solidFill>
              </a:rPr>
              <a:t>Describe the impact of westward expansion on Native Americans</a:t>
            </a:r>
            <a:endParaRPr lang="en-US" b="1" dirty="0">
              <a:solidFill>
                <a:srgbClr val="FF0000"/>
              </a:solidFill>
            </a:endParaRPr>
          </a:p>
        </p:txBody>
      </p:sp>
      <p:sp>
        <p:nvSpPr>
          <p:cNvPr id="4" name="Rectangle 3"/>
          <p:cNvSpPr/>
          <p:nvPr/>
        </p:nvSpPr>
        <p:spPr>
          <a:xfrm>
            <a:off x="0" y="533400"/>
            <a:ext cx="9144000" cy="2862322"/>
          </a:xfrm>
          <a:prstGeom prst="rect">
            <a:avLst/>
          </a:prstGeom>
        </p:spPr>
        <p:txBody>
          <a:bodyPr wrap="square">
            <a:spAutoFit/>
          </a:bodyPr>
          <a:lstStyle/>
          <a:p>
            <a:r>
              <a:rPr lang="en-US" sz="2000" dirty="0" smtClean="0"/>
              <a:t>     As Far Western Expansion picked up, it became clear that just as before, the goals of American expansionists conflicted with the needs of the Indians in the area of expansion. Many of the Plains tribes depended on the buffalo for survival. Several tribes followed the buffalo migration, harvesting conservatively to fill tribal needs. </a:t>
            </a:r>
          </a:p>
          <a:p>
            <a:r>
              <a:rPr lang="en-US" sz="2000" dirty="0" smtClean="0"/>
              <a:t>     By the 1870s, however, the buffalo population was on the decline. Non-Indians killed the buffalo for their pelts, to feed railroad construction crews, or even just for the pure sport of it. </a:t>
            </a:r>
          </a:p>
          <a:p>
            <a:r>
              <a:rPr lang="en-US" sz="2000" dirty="0" smtClean="0"/>
              <a:t>     Army commanders who operated in the West often attempted to drive the Indians off of desired lands by killing the buffalo as a way to deprive the Indians of supplies.</a:t>
            </a:r>
            <a:endParaRPr lang="en-US" sz="2000" dirty="0"/>
          </a:p>
        </p:txBody>
      </p:sp>
      <p:pic>
        <p:nvPicPr>
          <p:cNvPr id="28680" name="Picture 8" descr="http://cdn.history.com/sites/2/2013/11/south-dakota-bison-herd-P.jpeg"/>
          <p:cNvPicPr>
            <a:picLocks noChangeAspect="1" noChangeArrowheads="1"/>
          </p:cNvPicPr>
          <p:nvPr/>
        </p:nvPicPr>
        <p:blipFill>
          <a:blip r:embed="rId2" cstate="print"/>
          <a:srcRect/>
          <a:stretch>
            <a:fillRect/>
          </a:stretch>
        </p:blipFill>
        <p:spPr bwMode="auto">
          <a:xfrm>
            <a:off x="0" y="3429001"/>
            <a:ext cx="9144000" cy="3428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2"/>
          </a:xfrm>
          <a:prstGeom prst="rect">
            <a:avLst/>
          </a:prstGeom>
        </p:spPr>
        <p:txBody>
          <a:bodyPr wrap="square">
            <a:spAutoFit/>
          </a:bodyPr>
          <a:lstStyle/>
          <a:p>
            <a:r>
              <a:rPr lang="en-US" b="1" dirty="0" smtClean="0">
                <a:solidFill>
                  <a:srgbClr val="FF0000"/>
                </a:solidFill>
              </a:rPr>
              <a:t>Battle of the Little Bighorn</a:t>
            </a:r>
            <a:endParaRPr lang="en-US" dirty="0"/>
          </a:p>
        </p:txBody>
      </p:sp>
      <p:sp>
        <p:nvSpPr>
          <p:cNvPr id="3" name="Rectangle 2"/>
          <p:cNvSpPr/>
          <p:nvPr/>
        </p:nvSpPr>
        <p:spPr>
          <a:xfrm>
            <a:off x="0" y="381000"/>
            <a:ext cx="9144000" cy="923330"/>
          </a:xfrm>
          <a:prstGeom prst="rect">
            <a:avLst/>
          </a:prstGeom>
        </p:spPr>
        <p:txBody>
          <a:bodyPr wrap="square">
            <a:spAutoFit/>
          </a:bodyPr>
          <a:lstStyle/>
          <a:p>
            <a:r>
              <a:rPr lang="en-US" dirty="0" smtClean="0"/>
              <a:t>When gold was discovered in the Black Hills of South Dakota, the federal government announced that Custer's forces would hunt down all Sioux not in reservations after January 31, 1876. Many Sioux refused to comply, and Custer began to mobilize his troops. </a:t>
            </a:r>
            <a:endParaRPr lang="en-US" dirty="0"/>
          </a:p>
        </p:txBody>
      </p:sp>
      <p:sp>
        <p:nvSpPr>
          <p:cNvPr id="4" name="Rectangle 3"/>
          <p:cNvSpPr/>
          <p:nvPr/>
        </p:nvSpPr>
        <p:spPr>
          <a:xfrm>
            <a:off x="0" y="4549676"/>
            <a:ext cx="9144000" cy="2308324"/>
          </a:xfrm>
          <a:prstGeom prst="rect">
            <a:avLst/>
          </a:prstGeom>
        </p:spPr>
        <p:txBody>
          <a:bodyPr wrap="square">
            <a:spAutoFit/>
          </a:bodyPr>
          <a:lstStyle/>
          <a:p>
            <a:r>
              <a:rPr lang="en-US" b="1" dirty="0" smtClean="0"/>
              <a:t>"CUSTER'S LAST STAND"</a:t>
            </a:r>
          </a:p>
          <a:p>
            <a:r>
              <a:rPr lang="en-US" dirty="0" smtClean="0"/>
              <a:t>The great Lakota Indian warrior, Chief Sitting Bull, is perhaps best known in early American history as the chief who defeated General Custer in 1876 at the Battle of Little Bighorn. The Sioux, Cheyenne, Arapaho and other tribes set aside their differences in the face of intolerable abuse by the U.S. Government, and their warriors were amassing in the thousands when General George Custer ordered his 700 soldiers of the 7th Cavalry of the United States Army to attack the Indian war party and his 700-troop regiment was subsequently annihilated in the ensuing battle.</a:t>
            </a:r>
            <a:endParaRPr lang="en-US" dirty="0"/>
          </a:p>
        </p:txBody>
      </p:sp>
      <p:pic>
        <p:nvPicPr>
          <p:cNvPr id="26626" name="Picture 2" descr="http://cdn.nativeamericanencyclopedia.com/wp-content/uploads/2012/10/Background-of-Little-Bighorn-Battles-300x225.png"/>
          <p:cNvPicPr>
            <a:picLocks noChangeAspect="1" noChangeArrowheads="1"/>
          </p:cNvPicPr>
          <p:nvPr/>
        </p:nvPicPr>
        <p:blipFill>
          <a:blip r:embed="rId2" cstate="print"/>
          <a:srcRect t="8000" b="8824"/>
          <a:stretch>
            <a:fillRect/>
          </a:stretch>
        </p:blipFill>
        <p:spPr bwMode="auto">
          <a:xfrm>
            <a:off x="-1" y="1447800"/>
            <a:ext cx="4397397" cy="2743200"/>
          </a:xfrm>
          <a:prstGeom prst="rect">
            <a:avLst/>
          </a:prstGeom>
          <a:noFill/>
        </p:spPr>
      </p:pic>
      <p:pic>
        <p:nvPicPr>
          <p:cNvPr id="26628" name="Picture 4" descr="http://static.panoramio.com/photos/large/202075.jpg"/>
          <p:cNvPicPr>
            <a:picLocks noChangeAspect="1" noChangeArrowheads="1"/>
          </p:cNvPicPr>
          <p:nvPr/>
        </p:nvPicPr>
        <p:blipFill>
          <a:blip r:embed="rId3" cstate="print"/>
          <a:srcRect/>
          <a:stretch>
            <a:fillRect/>
          </a:stretch>
        </p:blipFill>
        <p:spPr bwMode="auto">
          <a:xfrm>
            <a:off x="4418452" y="1447800"/>
            <a:ext cx="4725548" cy="3124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native-languages.org/images/georgia.jpg"/>
          <p:cNvPicPr>
            <a:picLocks noChangeAspect="1" noChangeArrowheads="1"/>
          </p:cNvPicPr>
          <p:nvPr/>
        </p:nvPicPr>
        <p:blipFill>
          <a:blip r:embed="rId2" cstate="print"/>
          <a:srcRect/>
          <a:stretch>
            <a:fillRect/>
          </a:stretch>
        </p:blipFill>
        <p:spPr bwMode="auto">
          <a:xfrm>
            <a:off x="533400" y="4648200"/>
            <a:ext cx="1880524" cy="2209800"/>
          </a:xfrm>
          <a:prstGeom prst="rect">
            <a:avLst/>
          </a:prstGeom>
          <a:noFill/>
        </p:spPr>
      </p:pic>
      <p:pic>
        <p:nvPicPr>
          <p:cNvPr id="25604" name="Picture 4" descr="http://gothicwestern.files.wordpress.com/2011/10/indian-map-before-european-contact.jpg"/>
          <p:cNvPicPr>
            <a:picLocks noChangeAspect="1" noChangeArrowheads="1"/>
          </p:cNvPicPr>
          <p:nvPr/>
        </p:nvPicPr>
        <p:blipFill>
          <a:blip r:embed="rId3" cstate="print"/>
          <a:srcRect/>
          <a:stretch>
            <a:fillRect/>
          </a:stretch>
        </p:blipFill>
        <p:spPr bwMode="auto">
          <a:xfrm>
            <a:off x="0" y="1371600"/>
            <a:ext cx="4922194" cy="3352800"/>
          </a:xfrm>
          <a:prstGeom prst="rect">
            <a:avLst/>
          </a:prstGeom>
          <a:noFill/>
        </p:spPr>
      </p:pic>
      <p:sp>
        <p:nvSpPr>
          <p:cNvPr id="2" name="Rectangle 1"/>
          <p:cNvSpPr/>
          <p:nvPr/>
        </p:nvSpPr>
        <p:spPr>
          <a:xfrm>
            <a:off x="0" y="0"/>
            <a:ext cx="4661982" cy="369332"/>
          </a:xfrm>
          <a:prstGeom prst="rect">
            <a:avLst/>
          </a:prstGeom>
        </p:spPr>
        <p:txBody>
          <a:bodyPr wrap="none">
            <a:spAutoFit/>
          </a:bodyPr>
          <a:lstStyle/>
          <a:p>
            <a:r>
              <a:rPr lang="en-US" b="1" dirty="0" smtClean="0">
                <a:solidFill>
                  <a:srgbClr val="FF0000"/>
                </a:solidFill>
              </a:rPr>
              <a:t>Relocation of Native Americans to reservations</a:t>
            </a:r>
            <a:endParaRPr lang="en-US" dirty="0"/>
          </a:p>
        </p:txBody>
      </p:sp>
      <p:sp>
        <p:nvSpPr>
          <p:cNvPr id="3" name="Rectangle 2"/>
          <p:cNvSpPr/>
          <p:nvPr/>
        </p:nvSpPr>
        <p:spPr>
          <a:xfrm>
            <a:off x="0" y="381000"/>
            <a:ext cx="9144000" cy="1015663"/>
          </a:xfrm>
          <a:prstGeom prst="rect">
            <a:avLst/>
          </a:prstGeom>
        </p:spPr>
        <p:txBody>
          <a:bodyPr wrap="square">
            <a:spAutoFit/>
          </a:bodyPr>
          <a:lstStyle/>
          <a:p>
            <a:r>
              <a:rPr lang="en-US" sz="2000" dirty="0" smtClean="0"/>
              <a:t>As early as the 1860s, the US government had abandoned its policy of treating much of the West as a large Indian reserve, and introduced a system of small, separate tribal reservations, where the Indians were to be concentrated.</a:t>
            </a:r>
            <a:endParaRPr lang="en-US" sz="2000" dirty="0"/>
          </a:p>
        </p:txBody>
      </p:sp>
      <p:sp>
        <p:nvSpPr>
          <p:cNvPr id="5" name="Rectangle 4"/>
          <p:cNvSpPr/>
          <p:nvPr/>
        </p:nvSpPr>
        <p:spPr>
          <a:xfrm>
            <a:off x="2362200" y="5257800"/>
            <a:ext cx="1600200" cy="1200329"/>
          </a:xfrm>
          <a:prstGeom prst="rect">
            <a:avLst/>
          </a:prstGeom>
        </p:spPr>
        <p:txBody>
          <a:bodyPr wrap="square">
            <a:spAutoFit/>
          </a:bodyPr>
          <a:lstStyle/>
          <a:p>
            <a:r>
              <a:rPr lang="en-US" dirty="0" smtClean="0"/>
              <a:t>The original natives of the area that is now Georgia</a:t>
            </a:r>
            <a:endParaRPr lang="en-US" dirty="0"/>
          </a:p>
        </p:txBody>
      </p:sp>
      <p:pic>
        <p:nvPicPr>
          <p:cNvPr id="25602" name="Picture 2" descr="http://www.ectolearning.com/File.aspx?f=FF47B105-0830-4843-852A-9AA90CB17B9C"/>
          <p:cNvPicPr>
            <a:picLocks noChangeAspect="1" noChangeArrowheads="1"/>
          </p:cNvPicPr>
          <p:nvPr/>
        </p:nvPicPr>
        <p:blipFill>
          <a:blip r:embed="rId4" cstate="print"/>
          <a:srcRect l="3175" t="6138"/>
          <a:stretch>
            <a:fillRect/>
          </a:stretch>
        </p:blipFill>
        <p:spPr bwMode="auto">
          <a:xfrm>
            <a:off x="4343400" y="3316574"/>
            <a:ext cx="4800600" cy="3541425"/>
          </a:xfrm>
          <a:prstGeom prst="rect">
            <a:avLst/>
          </a:prstGeom>
          <a:noFill/>
        </p:spPr>
      </p:pic>
      <p:sp>
        <p:nvSpPr>
          <p:cNvPr id="8" name="TextBox 7"/>
          <p:cNvSpPr txBox="1"/>
          <p:nvPr/>
        </p:nvSpPr>
        <p:spPr>
          <a:xfrm>
            <a:off x="4800600" y="1905000"/>
            <a:ext cx="1219200" cy="523220"/>
          </a:xfrm>
          <a:prstGeom prst="rect">
            <a:avLst/>
          </a:prstGeom>
          <a:noFill/>
        </p:spPr>
        <p:txBody>
          <a:bodyPr wrap="square" rtlCol="0">
            <a:spAutoFit/>
          </a:bodyPr>
          <a:lstStyle/>
          <a:p>
            <a:r>
              <a:rPr lang="en-US" sz="2800" dirty="0" smtClean="0"/>
              <a:t>Before </a:t>
            </a:r>
          </a:p>
        </p:txBody>
      </p:sp>
      <p:sp>
        <p:nvSpPr>
          <p:cNvPr id="10" name="TextBox 9"/>
          <p:cNvSpPr txBox="1"/>
          <p:nvPr/>
        </p:nvSpPr>
        <p:spPr>
          <a:xfrm>
            <a:off x="6172200" y="2819400"/>
            <a:ext cx="1219200" cy="523220"/>
          </a:xfrm>
          <a:prstGeom prst="rect">
            <a:avLst/>
          </a:prstGeom>
          <a:noFill/>
        </p:spPr>
        <p:txBody>
          <a:bodyPr wrap="square" rtlCol="0">
            <a:spAutoFit/>
          </a:bodyPr>
          <a:lstStyle/>
          <a:p>
            <a:r>
              <a:rPr lang="en-US" sz="2800" dirty="0" smtClean="0"/>
              <a:t>After </a:t>
            </a:r>
          </a:p>
        </p:txBody>
      </p:sp>
      <p:cxnSp>
        <p:nvCxnSpPr>
          <p:cNvPr id="14" name="Straight Arrow Connector 13"/>
          <p:cNvCxnSpPr>
            <a:stCxn id="8" idx="2"/>
            <a:endCxn id="10" idx="1"/>
          </p:cNvCxnSpPr>
          <p:nvPr/>
        </p:nvCxnSpPr>
        <p:spPr>
          <a:xfrm>
            <a:off x="5410200" y="2428220"/>
            <a:ext cx="762000" cy="6527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ttingbull.edu/campaign/sittingbull/chief_sitting_bull-lg.gif"/>
          <p:cNvPicPr>
            <a:picLocks noChangeAspect="1" noChangeArrowheads="1"/>
          </p:cNvPicPr>
          <p:nvPr/>
        </p:nvPicPr>
        <p:blipFill>
          <a:blip r:embed="rId2" cstate="print"/>
          <a:srcRect/>
          <a:stretch>
            <a:fillRect/>
          </a:stretch>
        </p:blipFill>
        <p:spPr bwMode="auto">
          <a:xfrm>
            <a:off x="1" y="0"/>
            <a:ext cx="1732146" cy="2453361"/>
          </a:xfrm>
          <a:prstGeom prst="rect">
            <a:avLst/>
          </a:prstGeom>
          <a:noFill/>
        </p:spPr>
      </p:pic>
      <p:sp>
        <p:nvSpPr>
          <p:cNvPr id="3" name="Rectangle 2"/>
          <p:cNvSpPr/>
          <p:nvPr/>
        </p:nvSpPr>
        <p:spPr>
          <a:xfrm>
            <a:off x="0" y="2438400"/>
            <a:ext cx="1752600" cy="646331"/>
          </a:xfrm>
          <a:prstGeom prst="rect">
            <a:avLst/>
          </a:prstGeom>
        </p:spPr>
        <p:txBody>
          <a:bodyPr wrap="square">
            <a:spAutoFit/>
          </a:bodyPr>
          <a:lstStyle/>
          <a:p>
            <a:pPr algn="ctr"/>
            <a:r>
              <a:rPr lang="en-US" dirty="0" smtClean="0"/>
              <a:t>Chief Sitting Bull (Sioux)</a:t>
            </a:r>
            <a:endParaRPr lang="en-US" dirty="0"/>
          </a:p>
        </p:txBody>
      </p:sp>
      <p:pic>
        <p:nvPicPr>
          <p:cNvPr id="67586" name="Picture 2" descr="GERONIMO PHOTO"/>
          <p:cNvPicPr>
            <a:picLocks noChangeAspect="1" noChangeArrowheads="1"/>
          </p:cNvPicPr>
          <p:nvPr/>
        </p:nvPicPr>
        <p:blipFill>
          <a:blip r:embed="rId3" cstate="print"/>
          <a:srcRect/>
          <a:stretch>
            <a:fillRect/>
          </a:stretch>
        </p:blipFill>
        <p:spPr bwMode="auto">
          <a:xfrm>
            <a:off x="1676400" y="0"/>
            <a:ext cx="1732929" cy="2453361"/>
          </a:xfrm>
          <a:prstGeom prst="rect">
            <a:avLst/>
          </a:prstGeom>
          <a:noFill/>
        </p:spPr>
      </p:pic>
      <p:sp>
        <p:nvSpPr>
          <p:cNvPr id="5" name="Rectangle 4"/>
          <p:cNvSpPr/>
          <p:nvPr/>
        </p:nvSpPr>
        <p:spPr>
          <a:xfrm>
            <a:off x="1828800" y="2438400"/>
            <a:ext cx="1752600" cy="646331"/>
          </a:xfrm>
          <a:prstGeom prst="rect">
            <a:avLst/>
          </a:prstGeom>
        </p:spPr>
        <p:txBody>
          <a:bodyPr wrap="square">
            <a:spAutoFit/>
          </a:bodyPr>
          <a:lstStyle/>
          <a:p>
            <a:pPr algn="ctr"/>
            <a:r>
              <a:rPr lang="en-US" dirty="0" smtClean="0"/>
              <a:t>Chief Geronimo (Apache)</a:t>
            </a:r>
            <a:endParaRPr lang="en-US" dirty="0"/>
          </a:p>
        </p:txBody>
      </p:sp>
      <p:sp>
        <p:nvSpPr>
          <p:cNvPr id="8" name="Rectangle 7"/>
          <p:cNvSpPr/>
          <p:nvPr/>
        </p:nvSpPr>
        <p:spPr>
          <a:xfrm>
            <a:off x="5410200" y="2438400"/>
            <a:ext cx="1752600" cy="646331"/>
          </a:xfrm>
          <a:prstGeom prst="rect">
            <a:avLst/>
          </a:prstGeom>
        </p:spPr>
        <p:txBody>
          <a:bodyPr wrap="square">
            <a:spAutoFit/>
          </a:bodyPr>
          <a:lstStyle/>
          <a:p>
            <a:pPr algn="ctr"/>
            <a:r>
              <a:rPr lang="en-US" dirty="0" smtClean="0"/>
              <a:t>Standing Bear (Ponca)</a:t>
            </a:r>
            <a:endParaRPr lang="en-US" dirty="0"/>
          </a:p>
        </p:txBody>
      </p:sp>
      <p:pic>
        <p:nvPicPr>
          <p:cNvPr id="27650" name="Picture 2" descr="http://www.firstpeople.us/native-american/photographs/Standing-Bear-Ponca-no-date-a.jpg"/>
          <p:cNvPicPr>
            <a:picLocks noChangeAspect="1" noChangeArrowheads="1"/>
          </p:cNvPicPr>
          <p:nvPr/>
        </p:nvPicPr>
        <p:blipFill>
          <a:blip r:embed="rId4" cstate="print"/>
          <a:srcRect/>
          <a:stretch>
            <a:fillRect/>
          </a:stretch>
        </p:blipFill>
        <p:spPr bwMode="auto">
          <a:xfrm>
            <a:off x="5562600" y="0"/>
            <a:ext cx="1764471" cy="2438400"/>
          </a:xfrm>
          <a:prstGeom prst="rect">
            <a:avLst/>
          </a:prstGeom>
          <a:noFill/>
        </p:spPr>
      </p:pic>
      <p:pic>
        <p:nvPicPr>
          <p:cNvPr id="27652" name="Picture 4" descr="http://publications.newberry.org/indiansofthemidwest/wp-content/themes/plainscape/maps/map9/images/Red-Cloud-md.jpg"/>
          <p:cNvPicPr>
            <a:picLocks noChangeAspect="1" noChangeArrowheads="1"/>
          </p:cNvPicPr>
          <p:nvPr/>
        </p:nvPicPr>
        <p:blipFill>
          <a:blip r:embed="rId5" cstate="print"/>
          <a:srcRect/>
          <a:stretch>
            <a:fillRect/>
          </a:stretch>
        </p:blipFill>
        <p:spPr bwMode="auto">
          <a:xfrm>
            <a:off x="7356376" y="0"/>
            <a:ext cx="1787624" cy="2453361"/>
          </a:xfrm>
          <a:prstGeom prst="rect">
            <a:avLst/>
          </a:prstGeom>
          <a:noFill/>
        </p:spPr>
      </p:pic>
      <p:sp>
        <p:nvSpPr>
          <p:cNvPr id="11" name="Rectangle 10"/>
          <p:cNvSpPr/>
          <p:nvPr/>
        </p:nvSpPr>
        <p:spPr>
          <a:xfrm>
            <a:off x="7315200" y="2438400"/>
            <a:ext cx="1828800" cy="646331"/>
          </a:xfrm>
          <a:prstGeom prst="rect">
            <a:avLst/>
          </a:prstGeom>
        </p:spPr>
        <p:txBody>
          <a:bodyPr wrap="square">
            <a:spAutoFit/>
          </a:bodyPr>
          <a:lstStyle/>
          <a:p>
            <a:pPr algn="ctr"/>
            <a:r>
              <a:rPr lang="en-US" dirty="0" smtClean="0"/>
              <a:t>Chief Little Raven (Arapaho)</a:t>
            </a:r>
            <a:endParaRPr lang="en-US" dirty="0"/>
          </a:p>
        </p:txBody>
      </p:sp>
      <p:sp>
        <p:nvSpPr>
          <p:cNvPr id="12" name="Rectangle 11"/>
          <p:cNvSpPr/>
          <p:nvPr/>
        </p:nvSpPr>
        <p:spPr>
          <a:xfrm>
            <a:off x="0" y="6211669"/>
            <a:ext cx="1752600" cy="615553"/>
          </a:xfrm>
          <a:prstGeom prst="rect">
            <a:avLst/>
          </a:prstGeom>
        </p:spPr>
        <p:txBody>
          <a:bodyPr wrap="square">
            <a:spAutoFit/>
          </a:bodyPr>
          <a:lstStyle/>
          <a:p>
            <a:pPr algn="ctr"/>
            <a:r>
              <a:rPr lang="en-US" sz="1600" dirty="0" smtClean="0"/>
              <a:t>Chief Crazy Horse </a:t>
            </a:r>
            <a:r>
              <a:rPr lang="en-US" dirty="0" smtClean="0"/>
              <a:t>(Lakota)</a:t>
            </a:r>
            <a:endParaRPr lang="en-US" dirty="0"/>
          </a:p>
        </p:txBody>
      </p:sp>
      <p:pic>
        <p:nvPicPr>
          <p:cNvPr id="27654" name="Picture 6" descr="http://upload.wikimedia.org/wikipedia/commons/8/8e/Ten_bears.jpg"/>
          <p:cNvPicPr>
            <a:picLocks noChangeAspect="1" noChangeArrowheads="1"/>
          </p:cNvPicPr>
          <p:nvPr/>
        </p:nvPicPr>
        <p:blipFill>
          <a:blip r:embed="rId6" cstate="print"/>
          <a:srcRect/>
          <a:stretch>
            <a:fillRect/>
          </a:stretch>
        </p:blipFill>
        <p:spPr bwMode="auto">
          <a:xfrm>
            <a:off x="1752600" y="3733800"/>
            <a:ext cx="1923763" cy="2438401"/>
          </a:xfrm>
          <a:prstGeom prst="rect">
            <a:avLst/>
          </a:prstGeom>
          <a:noFill/>
        </p:spPr>
      </p:pic>
      <p:sp>
        <p:nvSpPr>
          <p:cNvPr id="14" name="Rectangle 13"/>
          <p:cNvSpPr/>
          <p:nvPr/>
        </p:nvSpPr>
        <p:spPr>
          <a:xfrm>
            <a:off x="1828800" y="6211669"/>
            <a:ext cx="1828800" cy="646331"/>
          </a:xfrm>
          <a:prstGeom prst="rect">
            <a:avLst/>
          </a:prstGeom>
        </p:spPr>
        <p:txBody>
          <a:bodyPr wrap="square">
            <a:spAutoFit/>
          </a:bodyPr>
          <a:lstStyle/>
          <a:p>
            <a:pPr algn="ctr"/>
            <a:r>
              <a:rPr lang="en-US" dirty="0" smtClean="0"/>
              <a:t>Chief Ten Bears (Comanche)</a:t>
            </a:r>
            <a:endParaRPr lang="en-US" dirty="0"/>
          </a:p>
        </p:txBody>
      </p:sp>
      <p:pic>
        <p:nvPicPr>
          <p:cNvPr id="27656" name="Picture 8" descr="http://www.danielnpaul.com/scan_image/ChiefCrazyHorse.jpg"/>
          <p:cNvPicPr>
            <a:picLocks noChangeAspect="1" noChangeArrowheads="1"/>
          </p:cNvPicPr>
          <p:nvPr/>
        </p:nvPicPr>
        <p:blipFill>
          <a:blip r:embed="rId7" cstate="print"/>
          <a:srcRect/>
          <a:stretch>
            <a:fillRect/>
          </a:stretch>
        </p:blipFill>
        <p:spPr bwMode="auto">
          <a:xfrm>
            <a:off x="0" y="3733800"/>
            <a:ext cx="1752600" cy="2456108"/>
          </a:xfrm>
          <a:prstGeom prst="rect">
            <a:avLst/>
          </a:prstGeom>
          <a:noFill/>
        </p:spPr>
      </p:pic>
      <p:pic>
        <p:nvPicPr>
          <p:cNvPr id="27658" name="Picture 10" descr="http://cdn1.accessgenealogy.com/wp-content/uploads/2011/07/cochise.jpg"/>
          <p:cNvPicPr>
            <a:picLocks noChangeAspect="1" noChangeArrowheads="1"/>
          </p:cNvPicPr>
          <p:nvPr/>
        </p:nvPicPr>
        <p:blipFill>
          <a:blip r:embed="rId8" cstate="print"/>
          <a:srcRect/>
          <a:stretch>
            <a:fillRect/>
          </a:stretch>
        </p:blipFill>
        <p:spPr bwMode="auto">
          <a:xfrm>
            <a:off x="3962400" y="3733800"/>
            <a:ext cx="1600200" cy="2430838"/>
          </a:xfrm>
          <a:prstGeom prst="rect">
            <a:avLst/>
          </a:prstGeom>
          <a:noFill/>
        </p:spPr>
      </p:pic>
      <p:sp>
        <p:nvSpPr>
          <p:cNvPr id="18" name="Rectangle 17"/>
          <p:cNvSpPr/>
          <p:nvPr/>
        </p:nvSpPr>
        <p:spPr>
          <a:xfrm>
            <a:off x="3810000" y="6211669"/>
            <a:ext cx="1752600" cy="646331"/>
          </a:xfrm>
          <a:prstGeom prst="rect">
            <a:avLst/>
          </a:prstGeom>
        </p:spPr>
        <p:txBody>
          <a:bodyPr wrap="square">
            <a:spAutoFit/>
          </a:bodyPr>
          <a:lstStyle/>
          <a:p>
            <a:pPr algn="ctr"/>
            <a:r>
              <a:rPr lang="en-US" dirty="0" smtClean="0"/>
              <a:t>Cochise</a:t>
            </a:r>
          </a:p>
          <a:p>
            <a:pPr algn="ctr"/>
            <a:r>
              <a:rPr lang="en-US" dirty="0" smtClean="0"/>
              <a:t>(Apache)</a:t>
            </a:r>
            <a:endParaRPr lang="en-US" dirty="0"/>
          </a:p>
        </p:txBody>
      </p:sp>
      <p:sp>
        <p:nvSpPr>
          <p:cNvPr id="19" name="TextBox 18"/>
          <p:cNvSpPr txBox="1"/>
          <p:nvPr/>
        </p:nvSpPr>
        <p:spPr>
          <a:xfrm>
            <a:off x="5791200" y="3429000"/>
            <a:ext cx="3124200" cy="2862322"/>
          </a:xfrm>
          <a:prstGeom prst="rect">
            <a:avLst/>
          </a:prstGeom>
          <a:noFill/>
        </p:spPr>
        <p:txBody>
          <a:bodyPr wrap="square" rtlCol="0">
            <a:spAutoFit/>
          </a:bodyPr>
          <a:lstStyle/>
          <a:p>
            <a:pPr algn="ctr"/>
            <a:r>
              <a:rPr lang="en-US" sz="3600" dirty="0" smtClean="0"/>
              <a:t>Maybe you have heard about a few great American Indian chiefs?</a:t>
            </a:r>
            <a:endParaRPr lang="en-US" sz="3600" dirty="0"/>
          </a:p>
        </p:txBody>
      </p:sp>
      <p:pic>
        <p:nvPicPr>
          <p:cNvPr id="27662" name="Picture 14" descr="http://upload.wikimedia.org/wikipedia/commons/2/28/JohnRossC.jpg"/>
          <p:cNvPicPr>
            <a:picLocks noChangeAspect="1" noChangeArrowheads="1"/>
          </p:cNvPicPr>
          <p:nvPr/>
        </p:nvPicPr>
        <p:blipFill>
          <a:blip r:embed="rId9" cstate="print"/>
          <a:srcRect/>
          <a:stretch>
            <a:fillRect/>
          </a:stretch>
        </p:blipFill>
        <p:spPr bwMode="auto">
          <a:xfrm>
            <a:off x="3429000" y="0"/>
            <a:ext cx="2089182" cy="2438400"/>
          </a:xfrm>
          <a:prstGeom prst="rect">
            <a:avLst/>
          </a:prstGeom>
          <a:noFill/>
        </p:spPr>
      </p:pic>
      <p:sp>
        <p:nvSpPr>
          <p:cNvPr id="22" name="Rectangle 21"/>
          <p:cNvSpPr/>
          <p:nvPr/>
        </p:nvSpPr>
        <p:spPr>
          <a:xfrm>
            <a:off x="3429000" y="2438400"/>
            <a:ext cx="2057400" cy="646331"/>
          </a:xfrm>
          <a:prstGeom prst="rect">
            <a:avLst/>
          </a:prstGeom>
        </p:spPr>
        <p:txBody>
          <a:bodyPr wrap="square">
            <a:spAutoFit/>
          </a:bodyPr>
          <a:lstStyle/>
          <a:p>
            <a:pPr algn="ctr"/>
            <a:r>
              <a:rPr lang="en-US" dirty="0" smtClean="0"/>
              <a:t>Chief John Ross (Cherokee)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descr="http://i.ytimg.com/vi/Kjdcy6cp5yw/hqdefault.jpg"/>
          <p:cNvPicPr>
            <a:picLocks noChangeAspect="1" noChangeArrowheads="1"/>
          </p:cNvPicPr>
          <p:nvPr/>
        </p:nvPicPr>
        <p:blipFill>
          <a:blip r:embed="rId2" cstate="print"/>
          <a:srcRect l="16667" r="11667"/>
          <a:stretch>
            <a:fillRect/>
          </a:stretch>
        </p:blipFill>
        <p:spPr bwMode="auto">
          <a:xfrm>
            <a:off x="5867400" y="2286000"/>
            <a:ext cx="3276600" cy="3429001"/>
          </a:xfrm>
          <a:prstGeom prst="rect">
            <a:avLst/>
          </a:prstGeom>
          <a:noFill/>
        </p:spPr>
      </p:pic>
      <p:pic>
        <p:nvPicPr>
          <p:cNvPr id="68610" name="Picture 2" descr="https://encrypted-tbn1.gstatic.com/images?q=tbn:ANd9GcStpmx3Q5JW0y2Dmr251nS2aS4AWCm_tM0cZQZwZQKopR2UV6ER"/>
          <p:cNvPicPr>
            <a:picLocks noChangeAspect="1" noChangeArrowheads="1"/>
          </p:cNvPicPr>
          <p:nvPr/>
        </p:nvPicPr>
        <p:blipFill>
          <a:blip r:embed="rId3" cstate="print"/>
          <a:srcRect/>
          <a:stretch>
            <a:fillRect/>
          </a:stretch>
        </p:blipFill>
        <p:spPr bwMode="auto">
          <a:xfrm>
            <a:off x="0" y="2438400"/>
            <a:ext cx="2528576" cy="3581400"/>
          </a:xfrm>
          <a:prstGeom prst="rect">
            <a:avLst/>
          </a:prstGeom>
          <a:noFill/>
        </p:spPr>
      </p:pic>
      <p:sp>
        <p:nvSpPr>
          <p:cNvPr id="68612" name="AutoShape 4" descr="data:image/jpeg;base64,/9j/4AAQSkZJRgABAQAAAQABAAD/2wCEAAkGBxMTEhUTExQWFhUXGBoaFxgYGBoYGBoYFhwaGBgYGBoYHCghHxwmHBcaITEhJykrLi4uGB8zODMsNygtLisBCgoKDg0OGhAQGywkICQsLCwsLCwsLCwsLCwsLCwsLCwsLCwsLCwsLCwsLCwsLCwsLCwsLCwsLCwsLCwsLCwsLP/AABEIALcBEwMBIgACEQEDEQH/xAAbAAABBQEBAAAAAAAAAAAAAAAGAAIDBAUHAf/EAEcQAAECBAQCBwUEBgkEAwEAAAECEQADITEEEkFRBWEGEyJxgZGhMrHB0fAUQlLhFSNicpLxFjNTc4KTssLSByRD4mOj0zT/xAAZAQADAQEBAAAAAAAAAAAAAAAAAQIDBAX/xAAqEQACAgIBBAECBgMAAAAAAAAAAQIREiEDEzFBUSJSYRRCgaGx8AQjcf/aAAwDAQACEQMRAD8A6tSPCkQo9jpOcQELJCj2EB5ljzLD4UOwoZlhND4UFiojaE0SQmgsKGNCaHtCaDIMRjQmiRo8ywWGIyFD8sLLBYYjGhND8sLLBYYjGhND8sLLDsKGQmh7QmgsKGNCaH5Y8ywWFDGhND8sLLBYUMaE0OywssFhQxoTQ/LHmWHYqGNCaH5Y8ywWFDITQ7LCaCwoY0KHZYUOwoyD0owgLGax0dCw/c6Yl/pFhmfrR5KfwDVjm32lCz7IOXUsanakTfaUpF/L8o5+qiqZ0eXx3DFmnIruW83tDT0iwtf1yKU108Lc45l10wlwQ238w8S4ifQdlNb5jqdANYfUQtnRF9KMKA/WP3JUfVmiBPSySQ4RNIe4Sk+NFRzlMlRYkID/AHXLHk1rRfznQZQLMfRhSB8iQ0mGy+l8gO6ZgbcJHvXEEnptKUQMihWrlIYamp7qaudoDJrqU6iW2YW7/q0V5+EUo9kpD3cEONoa5IhTOjTOleHDjtOBaldg7sH5w6X0pw5btGuySQDq5HvtHMUyJyaBLhxZvIeERYzHzAasgUZ0mgPM6w7vsB1VHSaQWfMCdCBTyPuh39JsPqpQq1UKrzoDSOSdah8y5ijsAAG5O8TysQSOxKzDQKUTfkYLA6wjpBhyHz+aVA+AaEOkOHcpzsQ33VVfakc/lroGS2+jQyXMmuc6kNslJduZeM+oOjpMrjEhVpqfNvfDv0rJ/tE+cc6+0b/KHDEJ0fNa/wCcHUHQfzON4cXmp9flHn6dw/8Aaiz2Pyjns7EB2JUDzSSPMPHgpWjnYQ8xUdBmcfw4BJmeSVE+AaFI6Q4ZQcTUj950f6gI54rFBnB5V3P0I8cM6qnWpAfltDzQHRzxzDf28r+NPziEdJcIVZevQ93dhT9o0eOZTpspCgakndRpDVY6UT2kW8vdWLyQjq36Zw7P18pj+2n5xIOJyKfrZdbdtNe6sclM6Qf/ABj+EfKEmXIyvlTeuYfANBkgOuJx8ogKExDE5QcwYq/CC9+USy5iVB0kEbio8xHJkypZYDKwLtXzYGJZU9SAyR2RsQ9ddAIWS8DOrQo5cniM7RSxt+sNPC0enGTXGaco0qCSH8jCzSA6fHkc1Xj5zMmY3iot4eAiucZijfEqSNkgv5kwLkiFHUSYTxyDG4hCFOtS1qNS6ifFrPSLAIV7K1c2Pj9GDqIVHV4RjloayVKBDH2y456xVxeMxCWUhSlM4ooqodVB6nwhLlTY6OtR7HFl9I5wLdYociUv7oUXkKkD0jHsWS4J23ESq4ktTF6jUu7atGjj0oYlK3LgKDlmNXoLU7oqYCQVDMCQ5V2noG321845nNNqkVXsYeNLtm9NucMncXJACnId2OsaONQlkhCitRYllE0OtIu4bhwYZlqdq9oM/c0Wpx9CowUcULhQHaFHOnnDk9IFG5L7AsII/sI/GrzT/wAYcnBMPbV5p+UPKHoVA3+n5mjj67od/SGYdT5QSHC37ay4a48xSElDAjMo89fAgQZQ9BsHU8fmHezQ9PSCYWeo2Z42kLSk3meIU3qIamTmqFze6jdw7MFx9BsxlcRUziSm5qJflYRbk8WmD/xkO1gR33EauHlsP/IrvrfuEJclTuOtA2CP/WC78BsqK40o0EtQ9fhHqsapZDZkNuKH1iwMOofen/wP/siNCWNVzn/c9/YhUl4HbI5WPWkEqKFBzUkg32y/ziafxNCa393nDJ2CQsjOZijzS3P8H5QpvBJS7v4KQm3cIn4j2SjiqWBrXQVIbeK8/igLhOYFjYD5GsSfoiWkMhSh/iB/2GJJXCpSRRS1HnCtIeyvLxc5blIQUpAKnUgHYUUoEuSBSGy8VnSoKCVElgaBIP8Ai1iTEYEhI6t8z9rMeyzGwFHtpFzCzyMueWgtcuDQJYFlA1KnhqSFSMWXiinO8sdmiqUDcxR72MUTxFL0QBpR6+BpBiqcFF1A2F8p1Lhgb284RRLO3ikfnD6yDD0DOHmTCyUpcvlZ2DtmuCztFL9IggJOVho3dqYMTIRoJfk3uRC6gEN+q8Sf/wA4a5Y/1ixBGTxshwKenuhHjat323gvPDQrWQeThvVAh6OEE2Mkfw/8YrKL8fuGLBJPFzcsPf4x6ONKHZBt3fGC7+jmb7ss/wCB/hHqujYrmSjxQPlDq/AqBg8eOUMATetO7WIj0gXcM3Og5wUy+Ay3oJTg/gsYcno6gaS/4Pzgw+wAbiuIiZ7WUm4pUcgqGyeIJBcEcwbN4waJ6Oy/wy/4P/aF/R1H4ZX+Wf8AnFYP0AJHjBbsEDuDUO8ejiywKEOLuA5gsPR6XtL/AMs/848HR9A0l/5Z/wCcLpv6Q0CSeMq1KfMj0j2C79CJ/Y/yz/zhQ+m/pHo5rPnsH0o1iK2J89YmkTF5WCyEl6P2TzYjka90RAAA1cenL3xVm/dNRoGr5d8cCNAp4YlRabkJoKgvmdvukW18BF3DT1rIBkhnYqAS3fWBzhWPWEqTVncgGpFmG1oK8FmypAZmo5HuNYFfYlonWmo7PiMp+IhHDhtDzqTzj1KmHaWkau4FPIwlrSW/WWoctTuzAVpBUgxHAINgD6e60OEpF3tzUPOHIwKyQEy5hGwkratbj3xYTw+a3alLGtU5OYcrMOpBTKaso1Pn+ULOm/wB90WJkgi6kJ758gbftPq3nESJMu3WySbe3mLl2H6pB5ecVhMdDDMA/kmF1r2ynkz+oS0PTh5RIOZCrENKnL/ExqgCuU6/dO0IzpKbKUzOAJSQGZJpnnDSYg+Pk+nICCapYqkAj90Aj1iv9oNXLeCvgfponxHFMMPaJcc5Kd9s34fUbiKq+kuESal6/wBqFat92QNK3h9OQ6HScU5FU+ImD3JMaGHyKDhSK7hY96Yw5vTGRokf/cdOUxIvSK0zpylqSxp90Hv/AKxSovAKCleCLdlcvxKh/tiBWEWPvyH5zFD/AGwJL6ar+6hI/wAMtP8AplxGeluJUkkKKagUWoXpoRFKCFQX/Y5x/Af3VlX+yEnBzfvII8D72gCn8exJJTnUQCdz7yYqqxU5Wp8gITgh4nRxIQPaWlPIzEA+RIivMEkXnIA70n/QowASZE5ZIGagc1NhU25Q8cPUbmFigxQaKxuGDviO/wDrB8IhVxzCptNmEdz+8vArIwKWUVKYhmG4sYlTgU0WxKXrW7aAw6iPFBCekuHFutV4JT84gV0tR92So96h8BGUMOAAsAM7AEV7zpD1AuGo9ac3pDUE/ArouDpPNqUSQK6lRr6R4vpPiiCP1aRYhj86xlTzlepYm2npD8FgFzahkp/EddGEVjGO2Tl6NbD9K8bMmIlmeVAqGYZUW1c5XsN4J5OOmg0rrcGMnhuHRJTlSKm6nclt62iebMOkc0+W3of/AE1xxkgsoD0+cJfGDpl9fnA8pRJr6l/jHstD99qRXWmvIqRtq46oXSkDdzbegMeJ6QA6IH+P8oxZsss2lHrvtDpOCzgbsCzv6GD8RP2LFGz+m1fgT/GIUZA4d+yPFNYUH4mfsMUDsrCZ1EkdjkWNqOLxTxmDYvmBG1UqSagJIOuvjG2uWlWZUsZTqGBQAa/fLhj3tz1pjClQzdnMmjhySALgm9Xp3xzRmUmZZVk7L0JrXZjBbh+kjBIKZCBcnqErIIDA9t3OjwKY3CBCk5TmpmUNnqz00IMTBTivstXd7UjW62igpldLGCMs4gFJziXJkoyr+6ElKaps5LRSndO1EN12KUerIpNUkdaT7QCW7AH3bneB3ELGbKFVILUoH3iOTgCB2Q66sTQDZn+Max5BGxjOmGYkZJivYAzzlqYp9s1VXPtppFKZ0mLumRJFVmozf1gbL2rhP3djWMlGAWZiUEpBVVyoFIf8RS7QWYH/AKeTZiQoz5QB1Q8z17MbJNg6RiJ6T4gNlKEsUEMhLvKogu19zqbvEB47iWAE5YACQGLMEEqT5KUSOZg4w/8A00lBs8+YrfKEpHqFRJxD/p5JZ5JOYaLUSD4ix9O6G4SDKJzqZj5qrzF/xEWfbvPmYhKibknzMEs/hfVKyrl5VDQj1G4hnVCIKB0ST+E+USKwinSGud3bmWtG+mXGhwzgsyf7CaaqNEjx17hBvwFmcvodPEsTeypBDuh1U7qGM5PDhqSY7XgZSkS0IWrOUpAzMztQUeBbp1gJaUJmJSErK2URRwxNRvS8aODqyMtgB9iSNPWJcFw/rF5UIKibAOYsJlPHVuD4GVKlpEtAS4BJ1JbU3MQoOT7jckkAXHeBLky0TCkAEJCku5Stq8mJBN9YycJIMxaUJFVEAPZyWjoPTdvs4/vE+5UCHAx/3En+8T7xFuGyVI2sV0aTIw8yYVEzQKEdkJcgFtTQkV3tGBwHBpXiJaFuUk1DnaOgdKG+yze4f6hAV0bH/dyu/wCBinBCUmT9K8BLlTUplpCRkBpu5itxHBIThJMwe0tRSe5JV8ovdNcQj7QE5g4QkeLkt3sRGPxjiCeow8tz2esKhVnKnHofWElFul4BvRGtCRKSW7ZWpzplSE081GKGInhJq9oimTgsAJKn0AertG9wjoySypznZBr/ABfKHKSgCTZl8O4NMxJftJlv7TX5J3g6wPRqWEgPMoGFfDaL+CkEAaco0kJiVHPcgboyj0cR/aTR4pPvTDT0e/8AmmeOX4ARuACE0X0YeibB49G2tNV5CKi+CqS365Q2dDC/5wVtEc21E5uX84l8EAsDsdwhaEkmYSW7Jy9lV+y4NPHePcLwFZYpnByA/ZJYEPFvieKlpqiZlKS5kqDO4IsQ/ja9bNl4PiE+cyZEtgn2mUQCS9SSaaxg4QTqirZYm8PUkkHFAEaN+UKNtPA5TdrO+vbIqe6kKNOh9gsBVYNZLZSHOYJKWc0Fa2rpEmDGckA1JzAsKNU6UFL0hi8WpLGZMooZTm2TuzsQSO8NHpnZ1ZUGyDWwrVx4A33jyt9gK+PSB2swK7tyO2UNTvjKmuAAQS1zQHyjRxPD8yQsqAoKXVVrgmzG/dvFXEYUnsgEnVrd57t42hSWy0MlSkqqQN6UL7ROlbV8edKUiotOQ5Wsz61t+UPkzlOAmrB2uWD0rFdxlyUgPmIY/XwjpnRLFomSQerEtPoTSoAqOZNzHOuF4UqmoCh2RVZegCe0ptLCwg1VxdAT1OFTmVZOUUG6vDnG/EtW2JsLM8vZ49obIjJ4eVlAK0sqtPEs/OLSXjqXGqIc2O4pw5M2WoLlpIAJDu4LXBuDHIsgc0do61OfKruPujlZWImUUhqVl3o7hULxEtKg6Sai4NNo6jKwoAAAIAsGYAcgI5r0aV/3Uog1zU8jHSTPX+L0gVpaQ3Xkm+y/X0IE/wDqNJyyJbE/1m37KoJuvXvAz0+mEyZb/wBpv+yYHmHxAFJO8dlweGHVoPb9lP3eQjj2WsdcwmLV1aLeynfYQql+UFj5Mfp5JAwwLK/rE3DaKgN4E32mT/eI94gp6e4x5CUkhysEDUgAufBx5wGcHnhM+WolglYJ5MYtJ1sTa8HQOmcxKMKu9SlI1cuD7gYAOFY4S5yZhBIS5YXNCKRu9M+IzFSgGARnDAknQ1PnAYmdMFk+Rhv4al3JyUuw3pXj1TMQpZSUZspymml2rWJ8HJmYhkJS5pWwHyjJ4islQSoudw9fO/fBr0LkpUpOdWRgUoSLmhK1F/Cpp2qaNzPkqVryWo3o0uC8ATJrdeqiPROwjfkyzvFlGEl/jUfL5RJKkIf3Vf3QRlHuzTFilJJpFkYdXLzj2XNSKN74kE17CKfM/AlxeyPqTuPWF1PMRYfuHjDOydRBnN9v4DGKIRLH4hHqZIIcKDHbYwp0iUaKAP1ptGatK5ReWSuWHOQntWoAT738If8At9C+BldOUlErPkKgkglVGDkJuDmBrpSBfhPE8qusC1y0kByEglRAZQDkAVPO3fF7p/0gRMkiVLCgoqAWC4IarbXIge6McREspAVKClP2lpzZXYAJuxN/CM3lYniGS+FGYc6DOKVVBNzvcbwo1MFgsUUJKp5Ja4SEvt2SlwWjyL6UwygcsVOV2XqnQEFiCSSN2dItTu11MHKGRiGNCVZXIBJYAvVmGwqdq5MxTLVmuXA2p3bv6vrF1WOcVDpubCpL1AanJ/GOKd+CSZBmJSVUOjOK/dpqdLbw9UwpKVUC0ghLPWr0B2Lh4ZImGWghIu1TXY2Zwpw1TZRpV4jxivZmJWkEEpIuXTegTQV1OlInGxmbiEFVQGLkKqw720JieSUgWB3fUXZ9Iuy8Epb5QVKINBdr+zqO6M0jtMQxFGI1NwRvbyjSLsYTjjEqfmJStRAdYSyQkeyMpNVUIja4OiWqYRKQuUyX6wnMSDQM4LVG9YBsNgwtyZqAHsXSKbNc0jpPR5csgy02QlIHNLPm7neOvj29kPRrpUzB684dn7ozcDi0zZ0wJByo7LtQn71e9gO4xp9WI6U0yCOao5T3H3Ry0p0P0Y6lPR2TTQxzLL2t9oy5XRcS90ZLYiWf2vhHRROPKOe9Hv8A+hH70Hjd8Vx7WxS7ljOdvdA307V+pR/efAxu13MCnTnElpcu9czk7OGtGj7CBXMI6pLxATLSVKAGUVJA0G5jkzV+vlG3xDBfawmYpZDDK1wnLSgcAb2gjFt6CUqLHTvi8pZlALCsuZ2IN8t2tbWBmRiUkuDX4cniHi2AEpsqyoc0kN42Me8J4NNxB7CTlBDrag7tzyjPklj9hx2EeLxa58pKEpUo0FEVJFLgRnK4JlC0lZE4CksUJ2Fbk8ol+1T+GznDKCkkJUpNSzO+3nEvHePqxMgzDLSlQIHWp0FVFJeqS7MQdY5eXnfJRcYKKA3FTiVdqitWp3g7GDroNLlqlKUCSoKIJO1CANI59iAczqLvV7u8GPRXjc6V1aARMloJBBFEhRAJJ5AUHfSFaWykHkqTzPpF6Rl5esD56XhXZl4YFVnJSlPnq8XJXEpqXExElJFVnMCAS7ANXSLX+RBeAcbNTHrShGbYuWBLDci5ENxi5aUlTLcMXQkkuK2BjI4lxFC0UKEqB0zmgvo3nEMnpAlYzAB/whwnk5Ll9YHzw9ixLCelICRlkKUdSS1fWK+N6UkMRLCTer/GKnEMb1is8sFCrkGrtRnozjd/CM3E8YJBBSNhrtd/GxjKXNJvUhYo2ZfSGbMoAkHy9SqKaekuJkkhZBTo+m9R+cZGD4qZak07OarFqFwa7Rd4pxOYsOwWl37Oaw5Pdjcb6xGcvqHSMDpPxpWJmgkBJykOCQCzmr0e3kIq8LxC0qSoIJoGOtOyCklJ122hnGOIS1k9XIEs5WUc6leIzW2iXhPHEIIVOStSkkAZVFIy/hUAWZ6+EaboYd4fi8/KGQSGvlWX8WjyMeV0wlgAdSn+NR9TWPIjY7QIiZoOfi+g2tGhw6WkurMaVUACMr2GbV2tSKM+WorUCFA3Zqs+r2ieVnYkUKSHG1gNK2u+0U1ZKNrGqfKJZq5zGiaULGyiBZ9WeM7GySkZjVzc72IqXvS0OwqCyioJAUHckOTdKmynfxibiWGPsFYU7KUxfusSSfyjLS0IoLxSygSw9RSqqhy4IdmraIhINVMQlLFTM7as5v4R7MSAVAOoD2TUWANAoO9wYuYUOoMUjVypm9PQXjRd9DNTC4QSZRmLXRQzS0sTQsCqY3ItaJpOLaWtjlBCSos5IoSl3dtKUJcmIZOJJTlBC8qiA4diS1AWo5BbUh6CIJ+AWpzLDpBYkEBLmhyl7PTvi/l4FQZ9G5RlSxmXkCqhGUJZydTU3GsX8FxZM1SgDQMAdFUckfWkBScMleVKpsxZqBRwFE+xmPcK90FWH4cEykoUWGjF2J5m7+EbwlLsuxDRfxWMCaKoCCx0JrSkc3ma1gsn8QmyAJc1AWlvasNAL3+u+A2YpqB+XuieTkvQ4qjS6OYoJmSyo+yavRuZjoGHxYWVBIdIpm0J1A3be0cs4WvLMBUglIUXBdiK31894LZXHQElEoNUsOXwGu8Pgl+UU9BLisahAqXOwqYAOmXFs0xBykMC1OcbQmblzr4wP9IkBRB2+tY7pQShZjGVyMaXi3tc2EEvR+epQmJYsCCbAOQxAfWjUgfwuGrR/EU8xBh0dwqEIzEpJO9ALb619Y5Ic1TNpQtFWbIl4iXmzgsaoNFDvFwPnFvhs1LJAogFstgGLEd7xD0lwYP65KQFCq1u1EilLH0jD60qHWSpmWYQHSaBWxD0B+Uc3POUpbLhGkEvHsMidIXLHtXTVhmFvCObTSUhUtbgjTuPzEF+E46Qrq5yWUCyjQFwSHI8NIwuM4KWqcpSJgUlRKikFyC4cU3Nu+M1J3sqtGbxGQwSXTTskDe9POH4VbAixN6MaacheHZWUU6nwvTXW3lEmDUMxKhLAoC7li4Lr3s0O9AbfDeFzF/rVKCJYSQFqYjsWTLBLuQDGn0AKp65uZRoBS9ybe7+UYPHuPmalKUtlSWtRRuFWo3zgs6H8LRKldYpSs8xKSXGUi5Zu8xD7bRS7mxiuFoIKTm5skg+YgbwE2XLVMQyi0xgFCqUs7qPn6QU4nEmWkqlqL3L6jzvAb0lx+ebKK01ZJUQQQQ7sQzmmj7RNJ6GyZc9ImfsE0As7d/oGjK4irKWo4P3XrrY61ggVg0YnDhaVy+tuAMoDgkAEC1BQ90C2MDEuSSCXrtS7bwlGmSyFWJSxv3WLjWJsympcWAU3nWKuKwysnWByGcEHzHg8VJbKFyCLkHbv+qReJJDilqGYctDQ737xEiUJWQyTQBykk1a9dLxan4fMlswNKaH5RHh8MUAqFFMzEgAublzF2qGXJeFlEAkgE3Dn4GFHievFEinKYhvCFEAaKOD5ZhAuEvQtXMRdri3hGgrhwAAAIS4q9e4798XJkr/ALhjfqn7xmNHETLAy5SS7inkXjPOTJMj9ElZUCSBW9drju9Yp4vhUyU5QouC4AFfE6Uo3fBBhZajM2p3G/525xcmslwQPy1hR5JDsB5kpRJKgXyu5cl2NXfcesTJwLhsuXcjwDtX6MFK5CFAUqfcLD3wjIG1QAeXj9bxp1AB8qkoQJYRNzEVV2SUs9hSrJu9IuYHh01aUpQpRSHZszC5GYigLH4QR4eVKMsguEspxuFkGp3+cTSsTLkEBDlFjUlufvtHQpRaVslkHCej2UJUpQVyFE0chxqQ5qYvYg5HlzCAgiiiCzbPZ/lGd+kVy5qiiqSQVIaigwqh6g3oYv8AFcZh5svKski+UOnlXzjaEovS7kv2zD4vOUJS0FYWDVNQXTuKu7giBLrasU1YCxsbl96RpcU4flSpSVEAMyQXoT+IjntFHGcNWpKSgEuKtd/PZow5bTqRUXfYr4ZKkOWuqmtCY3cHOQlIUR2t3f00ihNwkwJz11HpyNI94bIXML1ygO1y2/pE8M2pWu4TVrZpYKdmBJVr+UOXw5c1yAcupYE+ANzG7wvhKCkKVlKLAD/dD+J49CFJlApTUAk0CUs58dPE7R2T5FCFJ79kRjbtg1ilSEpSlJatSUnN6fCNDgGJRlL3JDEsGSxYHNXQxT6QqQGUnqgQaKzVLMWLCKXBXJqCavWvZD2pHEm1s3DJaUrDUUCK6giAzi3DBLWCEBAzFgC7sXSoPYs9Bakb+J4wMOoJWAQoUyswa4eznaMLpFxgTUoCVKHacjLZrMRp8oqTtUIy8UsKodyTV+/W8ZM+iioKIqatz1rGjj3IDMHFaBNbfF6xSmpUpN0n/ElvfeFFAWFJdSVOA4yk19q4P1tDcl0slVef7w13PrHkjDlTJs40L15VblCMooozFyW1Gz82hr0JluT1aSAoBQdyH/DWnKjNBnwcTlykma7G1LpFie8VEc4nHMsBIIvVW3wEdb4DPQuUEoUVZAlJUzOW2+EVx8cZP5Cba7DE4RBTlVZruXHjpGVJwAmPKmUCXYkEKAskqVZm0HON7iLpSe0kODRYoabisCXD+NhCklJosDOkixDhx36ilo0lHji1om2zNXIVhJoIWkkVFaEXLt9VivxrEpX2gDmUal38hoIJcWhE1KSuXkzJKgseyCzAg2qQLwKY1Cpa1IUCCDswJuCFBqU9IxlGuxSKSFzEvlcjz2BidWAVR0qlq/aQUu7u3pE2GmEnMlsyS4Z3pViN3A89YkxvFJ04/rHJAYMA2lqbiFr9RmZIlTQWNrb+N/p4vLnIYijW7zq3nFNWNzAuFJ8vHQRHnSQAHuKNfneJcbAtHsdlrc4UNMxX4T5KhQUwoMh1nXsU1SjK70fMaW2j1zncg6ij7vrGuQS7No/j8awnye1X6vHNm77D0Zk0KTUu2v5+MZuK4iy1PZr8q1p3EQRzJrggszajf8jECJaQpygCm30IalEejKw3EUlm0bx5RelYoEk6KuwtsYuS5aCHyEP3eXdD/syHKmIPe3l4w7iPRQxk/K7Pdh/FaPQsEgsO7nSLZwgCg1ReutG+DQ37FlqC5uH93r6RLaE6IVE+yTT13+MOVhwQXrb1q8SzJVXHLv7/AC0iOUhyGDBPjY2Dcom34FVjlcMdJo4FPHQ9+kQyJBSnZqAX7m1f5xpBamvQUt9bx4uUSHGvq38oblfcKMgyzlKT7RB+fxi/wlCUGwdvEMA0VjLUVuXPP8vCHS1MC72MNToDRxMxQBEumY5i1e88orzMJKCMymJVoQGSLD398VJk8uAx9lmrV/yioCSS4LC/14HyhqbCzK4zh8qnQRMSb9lik6jvoLRW4YpKQVdrKSxDkNoa319IIJRBd9C7DV2t5n0j37OgKZL5aOHYMTf1i8kBh8WnpzMKyySahyCKOCasamMDGKIJYqOo2vQU8YO8fwUBwL0FXo4q9b/KBDivDJqCT912TWpeNIyVgNThgqTnd1pIOQnK6O05SfvEFqc4gTgg9SoNVjzsxtEK1THY5gQMzVOt6aRIXUhjmFi9S4vFsBTFErdiBYb0sBE0+lT42PuNYodYQRU3vblFhR9t9Dp3DzhxWxEvDcQQsEy1LQkglLkPpU7VeCNfF1rGWW4A7QCBSt6iMDASzUpUaM9UsXsCGB0ja/SgCCmWhKRlyro6i4Yv3/KDKtAxnHOJTgwmqVnyOASLLFQUh6EHxhuHw6Zsn9Wg50JMxaiWDqNE3u9u7SM4YNc5aQlKrMHNALVcGkSyipClSyopIoQ1Cxs7sRS9qQX5Cjb6K8XSUGTOIyEahwCN9WpflFHj8rqSQ+dKmIZTpIDsQTqK05xQwGCUqYQgpBHNu8gfCNHhmNEo9XOSmbJLvopy3s9pgXS19TFJ2qYUDyJqU9pKi5e19qw447dVRy+IeLnSbCy+uWrDBpdHTsagsPwlnHfGIEKr2T5RLigLGMUD94d1dfDuhkhRCno3eK+ZiGaWBCh2hQ7xEjlDrQy4sqJd2fQLH/KFFdUr97y/OFBoDq82bueb8n0b6pEqGUo8hTx/lESpQI7771h0xKQQczb8ne8ebdgTTF+yPftWkMmUBB1+qQ0AsW5V5/yPrFZSzUGjv86QqYMnkL7L97e6HmYM3eKd9Iros1QPnvE6kgVJoL6XDtAIdIWC52Ib4w4zjltf+UeylgABJd67B/5CIZjlyKAfE/IRNhR7m5NX4M8TIBDuPowySr8V6/Xm8PE7tcqD5xVvwMSFsb3NhXwjxMytddflDbvYXf68ISEAMO+vP6MNt0BKtbO7O1B5/XhEIcsQKt41/nEkqaGtu4bWwh6SCWG8SmFHiKAdkKr3HnyeIJynNmBO3n74kzHMNm9+sSln018oLYUZww4BINPz+qd0PSEMXoTTmK0MWVSnD8/CIeqoHFzc7E/ARWTEQzJjEkl3be4f68IjSoFnALOz80sSfD3Rb+xpIId7/CnvjwYQJ+PL6EPMWzJncJSRmBYh/QBg48YpcQ4SVVT+EnarfNoI0SfR32/nDhh/JmilyjOfTeAzB1bhiRpuFD4KiXiPDlS1hDklSQRu5cU8RBwuSX7iPrnEE/BJWtKle0kg+CSVCNo8+9gAyuErlZSyu0AW7z3RdkSFKZeVwebX/lB5MQCkBTcztZm8R6xVGCHspDCutq3EJ8tjBfByFPmcggFyAVXfQGuzc49m8KKylVXKQSdyR5CptBF1AQk1138PfWLWQP3u+1GvpZvODqADPC8CUB7F3exrsfSHY7AG9CRqKuKj67oIZqU8gWp6F4gm6chX4W84WYAfO4a8x23Pfq3vj1MpSFJANxUH4Hb5QYIkgJsC1jfs/wA4y8VhQpnFQaWo8PqWAN47D5g4JGvfGfh5BLvcVsDQbUvBKnA5lMHyu1eV/fFxPDAEgIDKYc/oU90aLkrQAtMQx9l7aDaFBdJ4SGDKHmB6G0KDqIDXSd7A13tFLGKUAp9R6p/lHkKORdxFvCTyzuzAe4N7jEqprKBIBdhape/x84UKE+4CXLADOctT+fviIpU6RvaFCib0Aky1JJBoQffT5w6dfkPa8A9o9hQ0A6SWFD94jwqfc0eqGw0flQiFChpWxsryll6XzeG5iZWIBOo38XjyFBJCLiZYHw+u8RXTiWJBFH/J4UKBIbY0TqvdgQOe31ziPryzC9APEWhQoqkDG/aCQ3d4fTx6MQaA7v5VHvhQoTEiy6c313QkTXrokQoUQhoilqIJL0Z/B/zETzlBgebfL/VChQwRq8HSoy1hNHKDcgs4zBxUOHHjFnEGckpCSAkkgOSojslVSoOagvuGZqwoUdfGviijycueEFbpPYDaVOUZjTvOrPYxNIlTtVsChbWJClHs6aDnqbhoUKNEBHhcJMTLUlRJJAH9YtRf7ygs9oPdtG5w1OCnOO35rJq4rbVLhrB3EewoGgEnCzcksZu0kqclRLvmYFxWhF3AItDpMjEC5QaufNVLWbL6woUAFmWhfWElshDNsQaEd4JJ7heKgwUxKlKC3ocoUVEA9rI9f21A/uIj2FAA04efmBzIYFNqEjKQo2IdyS1qCG4nBzVJS57QUpylakBqgez4eUKFAgLeEkEISFXArXN6mphQoUM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14" name="AutoShape 6" descr="data:image/jpeg;base64,/9j/4AAQSkZJRgABAQAAAQABAAD/2wCEAAkGBxMTEhUTExQWFhUXGBoaFxgYGBoYGBoYFhwaGBgYGBoYHCghHxwmHBcaITEhJykrLi4uGB8zODMsNygtLisBCgoKDg0OGhAQGywkICQsLCwsLCwsLCwsLCwsLCwsLCwsLCwsLCwsLCwsLCwsLCwsLCwsLCwsLCwsLCwsLCwsLP/AABEIALcBEwMBIgACEQEDEQH/xAAbAAABBQEBAAAAAAAAAAAAAAAGAAIDBAUHAf/EAEcQAAECBAQCBwUEBgkEAwEAAAECEQADITEEEkFRBWEGEyJxgZGhMrHB0fAUQlLhFSNicpLxFjNTc4KTssLSByRD4mOj0zT/xAAZAQADAQEBAAAAAAAAAAAAAAAAAQIDBAX/xAAqEQACAgIBBAECBgMAAAAAAAAAAQIREiEDEzFBUSJSYRRCgaGx8AQjcf/aAAwDAQACEQMRAD8A6tSPCkQo9jpOcQELJCj2EB5ljzLD4UOwoZlhND4UFiojaE0SQmgsKGNCaHtCaDIMRjQmiRo8ywWGIyFD8sLLBYYjGhND8sLLBYYjGhND8sLLDsKGQmh7QmgsKGNCaH5Y8ywWFDGhND8sLLBYUMaE0OywssFhQxoTQ/LHmWHYqGNCaH5Y8ywWFDITQ7LCaCwoY0KHZYUOwoyD0owgLGax0dCw/c6Yl/pFhmfrR5KfwDVjm32lCz7IOXUsanakTfaUpF/L8o5+qiqZ0eXx3DFmnIruW83tDT0iwtf1yKU108Lc45l10wlwQ238w8S4ifQdlNb5jqdANYfUQtnRF9KMKA/WP3JUfVmiBPSySQ4RNIe4Sk+NFRzlMlRYkID/AHXLHk1rRfznQZQLMfRhSB8iQ0mGy+l8gO6ZgbcJHvXEEnptKUQMihWrlIYamp7qaudoDJrqU6iW2YW7/q0V5+EUo9kpD3cEONoa5IhTOjTOleHDjtOBaldg7sH5w6X0pw5btGuySQDq5HvtHMUyJyaBLhxZvIeERYzHzAasgUZ0mgPM6w7vsB1VHSaQWfMCdCBTyPuh39JsPqpQq1UKrzoDSOSdah8y5ijsAAG5O8TysQSOxKzDQKUTfkYLA6wjpBhyHz+aVA+AaEOkOHcpzsQ33VVfakc/lroGS2+jQyXMmuc6kNslJduZeM+oOjpMrjEhVpqfNvfDv0rJ/tE+cc6+0b/KHDEJ0fNa/wCcHUHQfzON4cXmp9flHn6dw/8Aaiz2Pyjns7EB2JUDzSSPMPHgpWjnYQ8xUdBmcfw4BJmeSVE+AaFI6Q4ZQcTUj950f6gI54rFBnB5V3P0I8cM6qnWpAfltDzQHRzxzDf28r+NPziEdJcIVZevQ93dhT9o0eOZTpspCgakndRpDVY6UT2kW8vdWLyQjq36Zw7P18pj+2n5xIOJyKfrZdbdtNe6sclM6Qf/ABj+EfKEmXIyvlTeuYfANBkgOuJx8ogKExDE5QcwYq/CC9+USy5iVB0kEbio8xHJkypZYDKwLtXzYGJZU9SAyR2RsQ9ddAIWS8DOrQo5cniM7RSxt+sNPC0enGTXGaco0qCSH8jCzSA6fHkc1Xj5zMmY3iot4eAiucZijfEqSNkgv5kwLkiFHUSYTxyDG4hCFOtS1qNS6ifFrPSLAIV7K1c2Pj9GDqIVHV4RjloayVKBDH2y456xVxeMxCWUhSlM4ooqodVB6nwhLlTY6OtR7HFl9I5wLdYociUv7oUXkKkD0jHsWS4J23ESq4ktTF6jUu7atGjj0oYlK3LgKDlmNXoLU7oqYCQVDMCQ5V2noG321845nNNqkVXsYeNLtm9NucMncXJACnId2OsaONQlkhCitRYllE0OtIu4bhwYZlqdq9oM/c0Wpx9CowUcULhQHaFHOnnDk9IFG5L7AsII/sI/GrzT/wAYcnBMPbV5p+UPKHoVA3+n5mjj67od/SGYdT5QSHC37ay4a48xSElDAjMo89fAgQZQ9BsHU8fmHezQ9PSCYWeo2Z42kLSk3meIU3qIamTmqFze6jdw7MFx9BsxlcRUziSm5qJflYRbk8WmD/xkO1gR33EauHlsP/IrvrfuEJclTuOtA2CP/WC78BsqK40o0EtQ9fhHqsapZDZkNuKH1iwMOofen/wP/siNCWNVzn/c9/YhUl4HbI5WPWkEqKFBzUkg32y/ziafxNCa393nDJ2CQsjOZijzS3P8H5QpvBJS7v4KQm3cIn4j2SjiqWBrXQVIbeK8/igLhOYFjYD5GsSfoiWkMhSh/iB/2GJJXCpSRRS1HnCtIeyvLxc5blIQUpAKnUgHYUUoEuSBSGy8VnSoKCVElgaBIP8Ai1iTEYEhI6t8z9rMeyzGwFHtpFzCzyMueWgtcuDQJYFlA1KnhqSFSMWXiinO8sdmiqUDcxR72MUTxFL0QBpR6+BpBiqcFF1A2F8p1Lhgb284RRLO3ikfnD6yDD0DOHmTCyUpcvlZ2DtmuCztFL9IggJOVho3dqYMTIRoJfk3uRC6gEN+q8Sf/wA4a5Y/1ixBGTxshwKenuhHjat323gvPDQrWQeThvVAh6OEE2Mkfw/8YrKL8fuGLBJPFzcsPf4x6ONKHZBt3fGC7+jmb7ss/wCB/hHqujYrmSjxQPlDq/AqBg8eOUMATetO7WIj0gXcM3Og5wUy+Ay3oJTg/gsYcno6gaS/4Pzgw+wAbiuIiZ7WUm4pUcgqGyeIJBcEcwbN4waJ6Oy/wy/4P/aF/R1H4ZX+Wf8AnFYP0AJHjBbsEDuDUO8ejiywKEOLuA5gsPR6XtL/AMs/848HR9A0l/5Z/wCcLpv6Q0CSeMq1KfMj0j2C79CJ/Y/yz/zhQ+m/pHo5rPnsH0o1iK2J89YmkTF5WCyEl6P2TzYjka90RAAA1cenL3xVm/dNRoGr5d8cCNAp4YlRabkJoKgvmdvukW18BF3DT1rIBkhnYqAS3fWBzhWPWEqTVncgGpFmG1oK8FmypAZmo5HuNYFfYlonWmo7PiMp+IhHDhtDzqTzj1KmHaWkau4FPIwlrSW/WWoctTuzAVpBUgxHAINgD6e60OEpF3tzUPOHIwKyQEy5hGwkratbj3xYTw+a3alLGtU5OYcrMOpBTKaso1Pn+ULOm/wB90WJkgi6kJ758gbftPq3nESJMu3WySbe3mLl2H6pB5ecVhMdDDMA/kmF1r2ynkz+oS0PTh5RIOZCrENKnL/ExqgCuU6/dO0IzpKbKUzOAJSQGZJpnnDSYg+Pk+nICCapYqkAj90Aj1iv9oNXLeCvgfponxHFMMPaJcc5Kd9s34fUbiKq+kuESal6/wBqFat92QNK3h9OQ6HScU5FU+ImD3JMaGHyKDhSK7hY96Yw5vTGRokf/cdOUxIvSK0zpylqSxp90Hv/AKxSovAKCleCLdlcvxKh/tiBWEWPvyH5zFD/AGwJL6ar+6hI/wAMtP8AplxGeluJUkkKKagUWoXpoRFKCFQX/Y5x/Af3VlX+yEnBzfvII8D72gCn8exJJTnUQCdz7yYqqxU5Wp8gITgh4nRxIQPaWlPIzEA+RIivMEkXnIA70n/QowASZE5ZIGagc1NhU25Q8cPUbmFigxQaKxuGDviO/wDrB8IhVxzCptNmEdz+8vArIwKWUVKYhmG4sYlTgU0WxKXrW7aAw6iPFBCekuHFutV4JT84gV0tR92So96h8BGUMOAAsAM7AEV7zpD1AuGo9ac3pDUE/ArouDpPNqUSQK6lRr6R4vpPiiCP1aRYhj86xlTzlepYm2npD8FgFzahkp/EddGEVjGO2Tl6NbD9K8bMmIlmeVAqGYZUW1c5XsN4J5OOmg0rrcGMnhuHRJTlSKm6nclt62iebMOkc0+W3of/AE1xxkgsoD0+cJfGDpl9fnA8pRJr6l/jHstD99qRXWmvIqRtq46oXSkDdzbegMeJ6QA6IH+P8oxZsss2lHrvtDpOCzgbsCzv6GD8RP2LFGz+m1fgT/GIUZA4d+yPFNYUH4mfsMUDsrCZ1EkdjkWNqOLxTxmDYvmBG1UqSagJIOuvjG2uWlWZUsZTqGBQAa/fLhj3tz1pjClQzdnMmjhySALgm9Xp3xzRmUmZZVk7L0JrXZjBbh+kjBIKZCBcnqErIIDA9t3OjwKY3CBCk5TmpmUNnqz00IMTBTivstXd7UjW62igpldLGCMs4gFJziXJkoyr+6ElKaps5LRSndO1EN12KUerIpNUkdaT7QCW7AH3bneB3ELGbKFVILUoH3iOTgCB2Q66sTQDZn+Max5BGxjOmGYkZJivYAzzlqYp9s1VXPtppFKZ0mLumRJFVmozf1gbL2rhP3djWMlGAWZiUEpBVVyoFIf8RS7QWYH/AKeTZiQoz5QB1Q8z17MbJNg6RiJ6T4gNlKEsUEMhLvKogu19zqbvEB47iWAE5YACQGLMEEqT5KUSOZg4w/8A00lBs8+YrfKEpHqFRJxD/p5JZ5JOYaLUSD4ix9O6G4SDKJzqZj5qrzF/xEWfbvPmYhKibknzMEs/hfVKyrl5VDQj1G4hnVCIKB0ST+E+USKwinSGud3bmWtG+mXGhwzgsyf7CaaqNEjx17hBvwFmcvodPEsTeypBDuh1U7qGM5PDhqSY7XgZSkS0IWrOUpAzMztQUeBbp1gJaUJmJSErK2URRwxNRvS8aODqyMtgB9iSNPWJcFw/rF5UIKibAOYsJlPHVuD4GVKlpEtAS4BJ1JbU3MQoOT7jckkAXHeBLky0TCkAEJCku5Stq8mJBN9YycJIMxaUJFVEAPZyWjoPTdvs4/vE+5UCHAx/3En+8T7xFuGyVI2sV0aTIw8yYVEzQKEdkJcgFtTQkV3tGBwHBpXiJaFuUk1DnaOgdKG+yze4f6hAV0bH/dyu/wCBinBCUmT9K8BLlTUplpCRkBpu5itxHBIThJMwe0tRSe5JV8ovdNcQj7QE5g4QkeLkt3sRGPxjiCeow8tz2esKhVnKnHofWElFul4BvRGtCRKSW7ZWpzplSE081GKGInhJq9oimTgsAJKn0AertG9wjoySypznZBr/ABfKHKSgCTZl8O4NMxJftJlv7TX5J3g6wPRqWEgPMoGFfDaL+CkEAaco0kJiVHPcgboyj0cR/aTR4pPvTDT0e/8AmmeOX4ARuACE0X0YeibB49G2tNV5CKi+CqS365Q2dDC/5wVtEc21E5uX84l8EAsDsdwhaEkmYSW7Jy9lV+y4NPHePcLwFZYpnByA/ZJYEPFvieKlpqiZlKS5kqDO4IsQ/ja9bNl4PiE+cyZEtgn2mUQCS9SSaaxg4QTqirZYm8PUkkHFAEaN+UKNtPA5TdrO+vbIqe6kKNOh9gsBVYNZLZSHOYJKWc0Fa2rpEmDGckA1JzAsKNU6UFL0hi8WpLGZMooZTm2TuzsQSO8NHpnZ1ZUGyDWwrVx4A33jyt9gK+PSB2swK7tyO2UNTvjKmuAAQS1zQHyjRxPD8yQsqAoKXVVrgmzG/dvFXEYUnsgEnVrd57t42hSWy0MlSkqqQN6UL7ROlbV8edKUiotOQ5Wsz61t+UPkzlOAmrB2uWD0rFdxlyUgPmIY/XwjpnRLFomSQerEtPoTSoAqOZNzHOuF4UqmoCh2RVZegCe0ptLCwg1VxdAT1OFTmVZOUUG6vDnG/EtW2JsLM8vZ49obIjJ4eVlAK0sqtPEs/OLSXjqXGqIc2O4pw5M2WoLlpIAJDu4LXBuDHIsgc0do61OfKruPujlZWImUUhqVl3o7hULxEtKg6Sai4NNo6jKwoAAAIAsGYAcgI5r0aV/3Uog1zU8jHSTPX+L0gVpaQ3Xkm+y/X0IE/wDqNJyyJbE/1m37KoJuvXvAz0+mEyZb/wBpv+yYHmHxAFJO8dlweGHVoPb9lP3eQjj2WsdcwmLV1aLeynfYQql+UFj5Mfp5JAwwLK/rE3DaKgN4E32mT/eI94gp6e4x5CUkhysEDUgAufBx5wGcHnhM+WolglYJ5MYtJ1sTa8HQOmcxKMKu9SlI1cuD7gYAOFY4S5yZhBIS5YXNCKRu9M+IzFSgGARnDAknQ1PnAYmdMFk+Rhv4al3JyUuw3pXj1TMQpZSUZspymml2rWJ8HJmYhkJS5pWwHyjJ4islQSoudw9fO/fBr0LkpUpOdWRgUoSLmhK1F/Cpp2qaNzPkqVryWo3o0uC8ATJrdeqiPROwjfkyzvFlGEl/jUfL5RJKkIf3Vf3QRlHuzTFilJJpFkYdXLzj2XNSKN74kE17CKfM/AlxeyPqTuPWF1PMRYfuHjDOydRBnN9v4DGKIRLH4hHqZIIcKDHbYwp0iUaKAP1ptGatK5ReWSuWHOQntWoAT738If8At9C+BldOUlErPkKgkglVGDkJuDmBrpSBfhPE8qusC1y0kByEglRAZQDkAVPO3fF7p/0gRMkiVLCgoqAWC4IarbXIge6McREspAVKClP2lpzZXYAJuxN/CM3lYniGS+FGYc6DOKVVBNzvcbwo1MFgsUUJKp5Ja4SEvt2SlwWjyL6UwygcsVOV2XqnQEFiCSSN2dItTu11MHKGRiGNCVZXIBJYAvVmGwqdq5MxTLVmuXA2p3bv6vrF1WOcVDpubCpL1AanJ/GOKd+CSZBmJSVUOjOK/dpqdLbw9UwpKVUC0ghLPWr0B2Lh4ZImGWghIu1TXY2Zwpw1TZRpV4jxivZmJWkEEpIuXTegTQV1OlInGxmbiEFVQGLkKqw720JieSUgWB3fUXZ9Iuy8Epb5QVKINBdr+zqO6M0jtMQxFGI1NwRvbyjSLsYTjjEqfmJStRAdYSyQkeyMpNVUIja4OiWqYRKQuUyX6wnMSDQM4LVG9YBsNgwtyZqAHsXSKbNc0jpPR5csgy02QlIHNLPm7neOvj29kPRrpUzB684dn7ozcDi0zZ0wJByo7LtQn71e9gO4xp9WI6U0yCOao5T3H3Ry0p0P0Y6lPR2TTQxzLL2t9oy5XRcS90ZLYiWf2vhHRROPKOe9Hv8A+hH70Hjd8Vx7WxS7ljOdvdA307V+pR/efAxu13MCnTnElpcu9czk7OGtGj7CBXMI6pLxATLSVKAGUVJA0G5jkzV+vlG3xDBfawmYpZDDK1wnLSgcAb2gjFt6CUqLHTvi8pZlALCsuZ2IN8t2tbWBmRiUkuDX4cniHi2AEpsqyoc0kN42Me8J4NNxB7CTlBDrag7tzyjPklj9hx2EeLxa58pKEpUo0FEVJFLgRnK4JlC0lZE4CksUJ2Fbk8ol+1T+GznDKCkkJUpNSzO+3nEvHePqxMgzDLSlQIHWp0FVFJeqS7MQdY5eXnfJRcYKKA3FTiVdqitWp3g7GDroNLlqlKUCSoKIJO1CANI59iAczqLvV7u8GPRXjc6V1aARMloJBBFEhRAJJ5AUHfSFaWykHkqTzPpF6Rl5esD56XhXZl4YFVnJSlPnq8XJXEpqXExElJFVnMCAS7ANXSLX+RBeAcbNTHrShGbYuWBLDci5ENxi5aUlTLcMXQkkuK2BjI4lxFC0UKEqB0zmgvo3nEMnpAlYzAB/whwnk5Ll9YHzw9ixLCelICRlkKUdSS1fWK+N6UkMRLCTer/GKnEMb1is8sFCrkGrtRnozjd/CM3E8YJBBSNhrtd/GxjKXNJvUhYo2ZfSGbMoAkHy9SqKaekuJkkhZBTo+m9R+cZGD4qZak07OarFqFwa7Rd4pxOYsOwWl37Oaw5Pdjcb6xGcvqHSMDpPxpWJmgkBJykOCQCzmr0e3kIq8LxC0qSoIJoGOtOyCklJ122hnGOIS1k9XIEs5WUc6leIzW2iXhPHEIIVOStSkkAZVFIy/hUAWZ6+EaboYd4fi8/KGQSGvlWX8WjyMeV0wlgAdSn+NR9TWPIjY7QIiZoOfi+g2tGhw6WkurMaVUACMr2GbV2tSKM+WorUCFA3Zqs+r2ieVnYkUKSHG1gNK2u+0U1ZKNrGqfKJZq5zGiaULGyiBZ9WeM7GySkZjVzc72IqXvS0OwqCyioJAUHckOTdKmynfxibiWGPsFYU7KUxfusSSfyjLS0IoLxSygSw9RSqqhy4IdmraIhINVMQlLFTM7as5v4R7MSAVAOoD2TUWANAoO9wYuYUOoMUjVypm9PQXjRd9DNTC4QSZRmLXRQzS0sTQsCqY3ItaJpOLaWtjlBCSos5IoSl3dtKUJcmIZOJJTlBC8qiA4diS1AWo5BbUh6CIJ+AWpzLDpBYkEBLmhyl7PTvi/l4FQZ9G5RlSxmXkCqhGUJZydTU3GsX8FxZM1SgDQMAdFUckfWkBScMleVKpsxZqBRwFE+xmPcK90FWH4cEykoUWGjF2J5m7+EbwlLsuxDRfxWMCaKoCCx0JrSkc3ma1gsn8QmyAJc1AWlvasNAL3+u+A2YpqB+XuieTkvQ4qjS6OYoJmSyo+yavRuZjoGHxYWVBIdIpm0J1A3be0cs4WvLMBUglIUXBdiK31894LZXHQElEoNUsOXwGu8Pgl+UU9BLisahAqXOwqYAOmXFs0xBykMC1OcbQmblzr4wP9IkBRB2+tY7pQShZjGVyMaXi3tc2EEvR+epQmJYsCCbAOQxAfWjUgfwuGrR/EU8xBh0dwqEIzEpJO9ALb619Y5Ic1TNpQtFWbIl4iXmzgsaoNFDvFwPnFvhs1LJAogFstgGLEd7xD0lwYP65KQFCq1u1EilLH0jD60qHWSpmWYQHSaBWxD0B+Uc3POUpbLhGkEvHsMidIXLHtXTVhmFvCObTSUhUtbgjTuPzEF+E46Qrq5yWUCyjQFwSHI8NIwuM4KWqcpSJgUlRKikFyC4cU3Nu+M1J3sqtGbxGQwSXTTskDe9POH4VbAixN6MaacheHZWUU6nwvTXW3lEmDUMxKhLAoC7li4Lr3s0O9AbfDeFzF/rVKCJYSQFqYjsWTLBLuQDGn0AKp65uZRoBS9ybe7+UYPHuPmalKUtlSWtRRuFWo3zgs6H8LRKldYpSs8xKSXGUi5Zu8xD7bRS7mxiuFoIKTm5skg+YgbwE2XLVMQyi0xgFCqUs7qPn6QU4nEmWkqlqL3L6jzvAb0lx+ebKK01ZJUQQQQ7sQzmmj7RNJ6GyZc9ImfsE0As7d/oGjK4irKWo4P3XrrY61ggVg0YnDhaVy+tuAMoDgkAEC1BQ90C2MDEuSSCXrtS7bwlGmSyFWJSxv3WLjWJsympcWAU3nWKuKwysnWByGcEHzHg8VJbKFyCLkHbv+qReJJDilqGYctDQ737xEiUJWQyTQBykk1a9dLxan4fMlswNKaH5RHh8MUAqFFMzEgAublzF2qGXJeFlEAkgE3Dn4GFHievFEinKYhvCFEAaKOD5ZhAuEvQtXMRdri3hGgrhwAAAIS4q9e4798XJkr/ALhjfqn7xmNHETLAy5SS7inkXjPOTJMj9ElZUCSBW9drju9Yp4vhUyU5QouC4AFfE6Uo3fBBhZajM2p3G/525xcmslwQPy1hR5JDsB5kpRJKgXyu5cl2NXfcesTJwLhsuXcjwDtX6MFK5CFAUqfcLD3wjIG1QAeXj9bxp1AB8qkoQJYRNzEVV2SUs9hSrJu9IuYHh01aUpQpRSHZszC5GYigLH4QR4eVKMsguEspxuFkGp3+cTSsTLkEBDlFjUlufvtHQpRaVslkHCej2UJUpQVyFE0chxqQ5qYvYg5HlzCAgiiiCzbPZ/lGd+kVy5qiiqSQVIaigwqh6g3oYv8AFcZh5svKski+UOnlXzjaEovS7kv2zD4vOUJS0FYWDVNQXTuKu7giBLrasU1YCxsbl96RpcU4flSpSVEAMyQXoT+IjntFHGcNWpKSgEuKtd/PZow5bTqRUXfYr4ZKkOWuqmtCY3cHOQlIUR2t3f00ihNwkwJz11HpyNI94bIXML1ygO1y2/pE8M2pWu4TVrZpYKdmBJVr+UOXw5c1yAcupYE+ANzG7wvhKCkKVlKLAD/dD+J49CFJlApTUAk0CUs58dPE7R2T5FCFJ79kRjbtg1ilSEpSlJatSUnN6fCNDgGJRlL3JDEsGSxYHNXQxT6QqQGUnqgQaKzVLMWLCKXBXJqCavWvZD2pHEm1s3DJaUrDUUCK6giAzi3DBLWCEBAzFgC7sXSoPYs9Bakb+J4wMOoJWAQoUyswa4eznaMLpFxgTUoCVKHacjLZrMRp8oqTtUIy8UsKodyTV+/W8ZM+iioKIqatz1rGjj3IDMHFaBNbfF6xSmpUpN0n/ElvfeFFAWFJdSVOA4yk19q4P1tDcl0slVef7w13PrHkjDlTJs40L15VblCMooozFyW1Gz82hr0JluT1aSAoBQdyH/DWnKjNBnwcTlykma7G1LpFie8VEc4nHMsBIIvVW3wEdb4DPQuUEoUVZAlJUzOW2+EVx8cZP5Cba7DE4RBTlVZruXHjpGVJwAmPKmUCXYkEKAskqVZm0HON7iLpSe0kODRYoabisCXD+NhCklJosDOkixDhx36ilo0lHji1om2zNXIVhJoIWkkVFaEXLt9VivxrEpX2gDmUal38hoIJcWhE1KSuXkzJKgseyCzAg2qQLwKY1Cpa1IUCCDswJuCFBqU9IxlGuxSKSFzEvlcjz2BidWAVR0qlq/aQUu7u3pE2GmEnMlsyS4Z3pViN3A89YkxvFJ04/rHJAYMA2lqbiFr9RmZIlTQWNrb+N/p4vLnIYijW7zq3nFNWNzAuFJ8vHQRHnSQAHuKNfneJcbAtHsdlrc4UNMxX4T5KhQUwoMh1nXsU1SjK70fMaW2j1zncg6ij7vrGuQS7No/j8awnye1X6vHNm77D0Zk0KTUu2v5+MZuK4iy1PZr8q1p3EQRzJrggszajf8jECJaQpygCm30IalEejKw3EUlm0bx5RelYoEk6KuwtsYuS5aCHyEP3eXdD/syHKmIPe3l4w7iPRQxk/K7Pdh/FaPQsEgsO7nSLZwgCg1ReutG+DQ37FlqC5uH93r6RLaE6IVE+yTT13+MOVhwQXrb1q8SzJVXHLv7/AC0iOUhyGDBPjY2Dcom34FVjlcMdJo4FPHQ9+kQyJBSnZqAX7m1f5xpBamvQUt9bx4uUSHGvq38oblfcKMgyzlKT7RB+fxi/wlCUGwdvEMA0VjLUVuXPP8vCHS1MC72MNToDRxMxQBEumY5i1e88orzMJKCMymJVoQGSLD398VJk8uAx9lmrV/yioCSS4LC/14HyhqbCzK4zh8qnQRMSb9lik6jvoLRW4YpKQVdrKSxDkNoa319IIJRBd9C7DV2t5n0j37OgKZL5aOHYMTf1i8kBh8WnpzMKyySahyCKOCasamMDGKIJYqOo2vQU8YO8fwUBwL0FXo4q9b/KBDivDJqCT912TWpeNIyVgNThgqTnd1pIOQnK6O05SfvEFqc4gTgg9SoNVjzsxtEK1THY5gQMzVOt6aRIXUhjmFi9S4vFsBTFErdiBYb0sBE0+lT42PuNYodYQRU3vblFhR9t9Dp3DzhxWxEvDcQQsEy1LQkglLkPpU7VeCNfF1rGWW4A7QCBSt6iMDASzUpUaM9UsXsCGB0ja/SgCCmWhKRlyro6i4Yv3/KDKtAxnHOJTgwmqVnyOASLLFQUh6EHxhuHw6Zsn9Wg50JMxaiWDqNE3u9u7SM4YNc5aQlKrMHNALVcGkSyipClSyopIoQ1Cxs7sRS9qQX5Cjb6K8XSUGTOIyEahwCN9WpflFHj8rqSQ+dKmIZTpIDsQTqK05xQwGCUqYQgpBHNu8gfCNHhmNEo9XOSmbJLvopy3s9pgXS19TFJ2qYUDyJqU9pKi5e19qw447dVRy+IeLnSbCy+uWrDBpdHTsagsPwlnHfGIEKr2T5RLigLGMUD94d1dfDuhkhRCno3eK+ZiGaWBCh2hQ7xEjlDrQy4sqJd2fQLH/KFFdUr97y/OFBoDq82bueb8n0b6pEqGUo8hTx/lESpQI7771h0xKQQczb8ne8ebdgTTF+yPftWkMmUBB1+qQ0AsW5V5/yPrFZSzUGjv86QqYMnkL7L97e6HmYM3eKd9Iros1QPnvE6kgVJoL6XDtAIdIWC52Ib4w4zjltf+UeylgABJd67B/5CIZjlyKAfE/IRNhR7m5NX4M8TIBDuPowySr8V6/Xm8PE7tcqD5xVvwMSFsb3NhXwjxMytddflDbvYXf68ISEAMO+vP6MNt0BKtbO7O1B5/XhEIcsQKt41/nEkqaGtu4bWwh6SCWG8SmFHiKAdkKr3HnyeIJynNmBO3n74kzHMNm9+sSln018oLYUZww4BINPz+qd0PSEMXoTTmK0MWVSnD8/CIeqoHFzc7E/ARWTEQzJjEkl3be4f68IjSoFnALOz80sSfD3Rb+xpIId7/CnvjwYQJ+PL6EPMWzJncJSRmBYh/QBg48YpcQ4SVVT+EnarfNoI0SfR32/nDhh/JmilyjOfTeAzB1bhiRpuFD4KiXiPDlS1hDklSQRu5cU8RBwuSX7iPrnEE/BJWtKle0kg+CSVCNo8+9gAyuErlZSyu0AW7z3RdkSFKZeVwebX/lB5MQCkBTcztZm8R6xVGCHspDCutq3EJ8tjBfByFPmcggFyAVXfQGuzc49m8KKylVXKQSdyR5CptBF1AQk1138PfWLWQP3u+1GvpZvODqADPC8CUB7F3exrsfSHY7AG9CRqKuKj67oIZqU8gWp6F4gm6chX4W84WYAfO4a8x23Pfq3vj1MpSFJANxUH4Hb5QYIkgJsC1jfs/wA4y8VhQpnFQaWo8PqWAN47D5g4JGvfGfh5BLvcVsDQbUvBKnA5lMHyu1eV/fFxPDAEgIDKYc/oU90aLkrQAtMQx9l7aDaFBdJ4SGDKHmB6G0KDqIDXSd7A13tFLGKUAp9R6p/lHkKORdxFvCTyzuzAe4N7jEqprKBIBdhape/x84UKE+4CXLADOctT+fviIpU6RvaFCib0Aky1JJBoQffT5w6dfkPa8A9o9hQ0A6SWFD94jwqfc0eqGw0flQiFChpWxsryll6XzeG5iZWIBOo38XjyFBJCLiZYHw+u8RXTiWJBFH/J4UKBIbY0TqvdgQOe31ziPryzC9APEWhQoqkDG/aCQ3d4fTx6MQaA7v5VHvhQoTEiy6c313QkTXrokQoUQhoilqIJL0Z/B/zETzlBgebfL/VChQwRq8HSoy1hNHKDcgs4zBxUOHHjFnEGckpCSAkkgOSojslVSoOagvuGZqwoUdfGviijycueEFbpPYDaVOUZjTvOrPYxNIlTtVsChbWJClHs6aDnqbhoUKNEBHhcJMTLUlRJJAH9YtRf7ygs9oPdtG5w1OCnOO35rJq4rbVLhrB3EewoGgEnCzcksZu0kqclRLvmYFxWhF3AItDpMjEC5QaufNVLWbL6woUAFmWhfWElshDNsQaEd4JJ7heKgwUxKlKC3ocoUVEA9rI9f21A/uIj2FAA04efmBzIYFNqEjKQo2IdyS1qCG4nBzVJS57QUpylakBqgez4eUKFAgLeEkEISFXArXN6mphQoUM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16" name="Picture 8" descr="http://www.johnweeks.com/river_missouri/pics/standbear06.jpg"/>
          <p:cNvPicPr>
            <a:picLocks noChangeAspect="1" noChangeArrowheads="1"/>
          </p:cNvPicPr>
          <p:nvPr/>
        </p:nvPicPr>
        <p:blipFill>
          <a:blip r:embed="rId4" cstate="print"/>
          <a:srcRect/>
          <a:stretch>
            <a:fillRect/>
          </a:stretch>
        </p:blipFill>
        <p:spPr bwMode="auto">
          <a:xfrm>
            <a:off x="2133600" y="2362200"/>
            <a:ext cx="3733800" cy="2489200"/>
          </a:xfrm>
          <a:prstGeom prst="rect">
            <a:avLst/>
          </a:prstGeom>
          <a:noFill/>
        </p:spPr>
      </p:pic>
      <p:sp>
        <p:nvSpPr>
          <p:cNvPr id="6" name="Rectangle 5"/>
          <p:cNvSpPr/>
          <p:nvPr/>
        </p:nvSpPr>
        <p:spPr>
          <a:xfrm>
            <a:off x="0" y="381000"/>
            <a:ext cx="9144000" cy="1938992"/>
          </a:xfrm>
          <a:prstGeom prst="rect">
            <a:avLst/>
          </a:prstGeom>
        </p:spPr>
        <p:txBody>
          <a:bodyPr wrap="square">
            <a:spAutoFit/>
          </a:bodyPr>
          <a:lstStyle/>
          <a:p>
            <a:r>
              <a:rPr lang="en-US" sz="2000" dirty="0" smtClean="0"/>
              <a:t>The Chief Standing Bear Memorial Bridge is a bridge across the Missouri River at the Nebraska-South Dakota border. Located near Niobrara, Nebraska.</a:t>
            </a:r>
          </a:p>
          <a:p>
            <a:endParaRPr lang="en-US" sz="2000" dirty="0" smtClean="0"/>
          </a:p>
          <a:p>
            <a:r>
              <a:rPr lang="en-US" sz="2000" dirty="0" smtClean="0"/>
              <a:t>The bridge is named for Standing Bear, a Ponca chief born and buried nearby, who was the plaintiff in </a:t>
            </a:r>
            <a:r>
              <a:rPr lang="en-US" sz="2000" i="1" dirty="0" smtClean="0"/>
              <a:t>Standing Bear v. Crook</a:t>
            </a:r>
            <a:r>
              <a:rPr lang="en-US" sz="2000" dirty="0" smtClean="0"/>
              <a:t>, a landmark 1879 U.S. District Court case that established the legal rights of Native Americans to move about freely.</a:t>
            </a:r>
            <a:endParaRPr lang="en-US" sz="2000" dirty="0"/>
          </a:p>
        </p:txBody>
      </p:sp>
      <p:sp>
        <p:nvSpPr>
          <p:cNvPr id="7" name="TextBox 6"/>
          <p:cNvSpPr txBox="1"/>
          <p:nvPr/>
        </p:nvSpPr>
        <p:spPr>
          <a:xfrm>
            <a:off x="0" y="0"/>
            <a:ext cx="4191000" cy="461665"/>
          </a:xfrm>
          <a:prstGeom prst="rect">
            <a:avLst/>
          </a:prstGeom>
          <a:noFill/>
        </p:spPr>
        <p:txBody>
          <a:bodyPr wrap="square" rtlCol="0">
            <a:spAutoFit/>
          </a:bodyPr>
          <a:lstStyle/>
          <a:p>
            <a:r>
              <a:rPr lang="en-US" sz="2400" b="1" dirty="0" smtClean="0"/>
              <a:t>Mrs. </a:t>
            </a:r>
            <a:r>
              <a:rPr lang="en-US" sz="2400" b="1" dirty="0" err="1" smtClean="0"/>
              <a:t>Konken’s</a:t>
            </a:r>
            <a:r>
              <a:rPr lang="en-US" sz="2400" b="1" dirty="0" smtClean="0"/>
              <a:t> hometown fact</a:t>
            </a:r>
            <a:endParaRPr lang="en-US" sz="2400" b="1" dirty="0"/>
          </a:p>
        </p:txBody>
      </p:sp>
      <p:pic>
        <p:nvPicPr>
          <p:cNvPr id="8" name="Picture 6" descr="http://www.nefolklife.org/images/images-150dpi/65-santee-powwow.jpg"/>
          <p:cNvPicPr>
            <a:picLocks noChangeAspect="1" noChangeArrowheads="1"/>
          </p:cNvPicPr>
          <p:nvPr/>
        </p:nvPicPr>
        <p:blipFill>
          <a:blip r:embed="rId5" cstate="print"/>
          <a:srcRect/>
          <a:stretch>
            <a:fillRect/>
          </a:stretch>
        </p:blipFill>
        <p:spPr bwMode="auto">
          <a:xfrm>
            <a:off x="2362200" y="4169891"/>
            <a:ext cx="3998394" cy="2688109"/>
          </a:xfrm>
          <a:prstGeom prst="rect">
            <a:avLst/>
          </a:prstGeom>
          <a:noFill/>
        </p:spPr>
      </p:pic>
      <p:sp>
        <p:nvSpPr>
          <p:cNvPr id="9" name="TextBox 8"/>
          <p:cNvSpPr txBox="1"/>
          <p:nvPr/>
        </p:nvSpPr>
        <p:spPr>
          <a:xfrm>
            <a:off x="6400800" y="5791200"/>
            <a:ext cx="2743200" cy="923330"/>
          </a:xfrm>
          <a:prstGeom prst="rect">
            <a:avLst/>
          </a:prstGeom>
          <a:noFill/>
        </p:spPr>
        <p:txBody>
          <a:bodyPr wrap="square" rtlCol="0">
            <a:spAutoFit/>
          </a:bodyPr>
          <a:lstStyle/>
          <a:p>
            <a:r>
              <a:rPr lang="en-US" dirty="0" err="1" smtClean="0"/>
              <a:t>Pow</a:t>
            </a:r>
            <a:r>
              <a:rPr lang="en-US" dirty="0" smtClean="0"/>
              <a:t> Wows are a way for our local American Indians to preserve their heritage</a:t>
            </a:r>
            <a:endParaRPr lang="en-US" dirty="0"/>
          </a:p>
        </p:txBody>
      </p:sp>
      <p:sp>
        <p:nvSpPr>
          <p:cNvPr id="11" name="Rectangle 10"/>
          <p:cNvSpPr/>
          <p:nvPr/>
        </p:nvSpPr>
        <p:spPr>
          <a:xfrm>
            <a:off x="228600" y="5906869"/>
            <a:ext cx="2021644" cy="646331"/>
          </a:xfrm>
          <a:prstGeom prst="rect">
            <a:avLst/>
          </a:prstGeom>
        </p:spPr>
        <p:txBody>
          <a:bodyPr wrap="none">
            <a:spAutoFit/>
          </a:bodyPr>
          <a:lstStyle/>
          <a:p>
            <a:pPr algn="ctr"/>
            <a:r>
              <a:rPr lang="en-US" dirty="0" smtClean="0"/>
              <a:t>Chief Standing Bear</a:t>
            </a:r>
          </a:p>
          <a:p>
            <a:pPr algn="ctr"/>
            <a:r>
              <a:rPr lang="en-US" dirty="0" smtClean="0"/>
              <a:t>(Ponca)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604140" cy="369332"/>
          </a:xfrm>
          <a:prstGeom prst="rect">
            <a:avLst/>
          </a:prstGeom>
          <a:noFill/>
        </p:spPr>
        <p:txBody>
          <a:bodyPr wrap="none" rtlCol="0">
            <a:spAutoFit/>
          </a:bodyPr>
          <a:lstStyle/>
          <a:p>
            <a:r>
              <a:rPr lang="en-US" dirty="0" smtClean="0"/>
              <a:t>links</a:t>
            </a:r>
            <a:endParaRPr lang="en-US" dirty="0"/>
          </a:p>
        </p:txBody>
      </p:sp>
      <p:sp>
        <p:nvSpPr>
          <p:cNvPr id="4" name="TextBox 3"/>
          <p:cNvSpPr txBox="1"/>
          <p:nvPr/>
        </p:nvSpPr>
        <p:spPr>
          <a:xfrm>
            <a:off x="0" y="228600"/>
            <a:ext cx="7359194" cy="1200329"/>
          </a:xfrm>
          <a:prstGeom prst="rect">
            <a:avLst/>
          </a:prstGeom>
          <a:noFill/>
        </p:spPr>
        <p:txBody>
          <a:bodyPr wrap="none" rtlCol="0">
            <a:spAutoFit/>
          </a:bodyPr>
          <a:lstStyle/>
          <a:p>
            <a:r>
              <a:rPr lang="en-US" b="1" u="sng" dirty="0" smtClean="0"/>
              <a:t>Wright brothers</a:t>
            </a:r>
          </a:p>
          <a:p>
            <a:r>
              <a:rPr lang="en-US" dirty="0" smtClean="0"/>
              <a:t>Wright brothers official site - </a:t>
            </a:r>
            <a:r>
              <a:rPr lang="en-US" dirty="0" smtClean="0">
                <a:hlinkClick r:id="rId2"/>
              </a:rPr>
              <a:t>http://wrightbrothers.info/index.php</a:t>
            </a:r>
            <a:r>
              <a:rPr lang="en-US" dirty="0" smtClean="0"/>
              <a:t> </a:t>
            </a:r>
          </a:p>
          <a:p>
            <a:r>
              <a:rPr lang="en-US" dirty="0" smtClean="0"/>
              <a:t>History channel - </a:t>
            </a:r>
            <a:r>
              <a:rPr lang="en-US" dirty="0" smtClean="0">
                <a:hlinkClick r:id="rId3"/>
              </a:rPr>
              <a:t>http://www.history.com/topics/inventions/wright-brothers</a:t>
            </a:r>
            <a:endParaRPr lang="en-US" dirty="0" smtClean="0"/>
          </a:p>
          <a:p>
            <a:r>
              <a:rPr lang="en-US" dirty="0" smtClean="0"/>
              <a:t>Eyewitness to history - </a:t>
            </a:r>
            <a:r>
              <a:rPr lang="en-US" dirty="0" smtClean="0">
                <a:hlinkClick r:id="rId4"/>
              </a:rPr>
              <a:t>http://www.eyewitnesstohistory.com/wright.htm</a:t>
            </a:r>
            <a:endParaRPr lang="en-US" dirty="0"/>
          </a:p>
        </p:txBody>
      </p:sp>
      <p:sp>
        <p:nvSpPr>
          <p:cNvPr id="5" name="TextBox 4"/>
          <p:cNvSpPr txBox="1"/>
          <p:nvPr/>
        </p:nvSpPr>
        <p:spPr>
          <a:xfrm>
            <a:off x="0" y="1371600"/>
            <a:ext cx="9144000" cy="1754326"/>
          </a:xfrm>
          <a:prstGeom prst="rect">
            <a:avLst/>
          </a:prstGeom>
          <a:noFill/>
        </p:spPr>
        <p:txBody>
          <a:bodyPr wrap="square" rtlCol="0">
            <a:spAutoFit/>
          </a:bodyPr>
          <a:lstStyle/>
          <a:p>
            <a:r>
              <a:rPr lang="en-US" b="1" u="sng" dirty="0" smtClean="0"/>
              <a:t>George Washington Carver</a:t>
            </a:r>
          </a:p>
          <a:p>
            <a:r>
              <a:rPr lang="en-US" dirty="0" smtClean="0"/>
              <a:t>History channel - </a:t>
            </a:r>
            <a:r>
              <a:rPr lang="en-US" dirty="0" smtClean="0">
                <a:hlinkClick r:id="rId5"/>
              </a:rPr>
              <a:t>http://www.history.com/topics/black-history/george-washington-carver</a:t>
            </a:r>
            <a:endParaRPr lang="en-US" dirty="0" smtClean="0"/>
          </a:p>
          <a:p>
            <a:r>
              <a:rPr lang="en-US" dirty="0" smtClean="0"/>
              <a:t>Biography - </a:t>
            </a:r>
            <a:r>
              <a:rPr lang="en-US" dirty="0" smtClean="0">
                <a:hlinkClick r:id="rId6"/>
              </a:rPr>
              <a:t>http://www.biography.com/people/george-washington-carver-9240299#synopsis</a:t>
            </a:r>
            <a:endParaRPr lang="en-US" dirty="0" smtClean="0"/>
          </a:p>
          <a:p>
            <a:r>
              <a:rPr lang="en-US" dirty="0" smtClean="0"/>
              <a:t>Ms Nussbaum’s - </a:t>
            </a:r>
            <a:r>
              <a:rPr lang="en-US" dirty="0" smtClean="0">
                <a:hlinkClick r:id="rId7"/>
              </a:rPr>
              <a:t>http://mrnussbaum.com/african-americans/george_washington_carver/</a:t>
            </a:r>
            <a:endParaRPr lang="en-US" dirty="0" smtClean="0"/>
          </a:p>
          <a:p>
            <a:r>
              <a:rPr lang="en-US" dirty="0" smtClean="0"/>
              <a:t>How stuff works - </a:t>
            </a:r>
            <a:r>
              <a:rPr lang="en-US" dirty="0" smtClean="0">
                <a:hlinkClick r:id="rId8"/>
              </a:rPr>
              <a:t>http://science.howstuffworks.com/innovation/famous-inventors/george-washington-carvers-inventions.htm</a:t>
            </a:r>
            <a:endParaRPr lang="en-US" dirty="0"/>
          </a:p>
        </p:txBody>
      </p:sp>
      <p:sp>
        <p:nvSpPr>
          <p:cNvPr id="6" name="Rectangle 5"/>
          <p:cNvSpPr/>
          <p:nvPr/>
        </p:nvSpPr>
        <p:spPr>
          <a:xfrm>
            <a:off x="0" y="3048000"/>
            <a:ext cx="9144000" cy="1477328"/>
          </a:xfrm>
          <a:prstGeom prst="rect">
            <a:avLst/>
          </a:prstGeom>
        </p:spPr>
        <p:txBody>
          <a:bodyPr wrap="square">
            <a:spAutoFit/>
          </a:bodyPr>
          <a:lstStyle/>
          <a:p>
            <a:r>
              <a:rPr lang="en-US" b="1" dirty="0" smtClean="0"/>
              <a:t>Alexander Graham Bell</a:t>
            </a:r>
          </a:p>
          <a:p>
            <a:r>
              <a:rPr lang="en-US" dirty="0" smtClean="0"/>
              <a:t>History channel - </a:t>
            </a:r>
            <a:r>
              <a:rPr lang="en-US" dirty="0" smtClean="0">
                <a:hlinkClick r:id="rId9"/>
              </a:rPr>
              <a:t>http://www.history.com/topics/inventions/alexander-graham-bell</a:t>
            </a:r>
            <a:endParaRPr lang="en-US" dirty="0" smtClean="0"/>
          </a:p>
          <a:p>
            <a:r>
              <a:rPr lang="en-US" dirty="0" smtClean="0"/>
              <a:t>Biography - </a:t>
            </a:r>
            <a:r>
              <a:rPr lang="en-US" dirty="0" smtClean="0">
                <a:hlinkClick r:id="rId10"/>
              </a:rPr>
              <a:t>http://www.biography.com/people/alexander-graham-bell-9205497</a:t>
            </a:r>
            <a:endParaRPr lang="en-US" dirty="0" smtClean="0"/>
          </a:p>
          <a:p>
            <a:r>
              <a:rPr lang="en-US" dirty="0" smtClean="0"/>
              <a:t>Science Kids - </a:t>
            </a:r>
            <a:r>
              <a:rPr lang="en-US" dirty="0" smtClean="0">
                <a:hlinkClick r:id="rId11"/>
              </a:rPr>
              <a:t>http://www.sciencekids.co.nz/sciencefacts/scientists/alexandergrahambell.html</a:t>
            </a:r>
            <a:endParaRPr lang="en-US" dirty="0" smtClean="0"/>
          </a:p>
          <a:p>
            <a:r>
              <a:rPr lang="en-US" dirty="0" smtClean="0"/>
              <a:t>Ms. Nussbaum’s - </a:t>
            </a:r>
            <a:r>
              <a:rPr lang="en-US" dirty="0" smtClean="0">
                <a:hlinkClick r:id="rId12"/>
              </a:rPr>
              <a:t>http://mrnussbaum.com/inventors/alexander_graham_bell/</a:t>
            </a:r>
            <a:r>
              <a:rPr lang="en-US" b="1" dirty="0" smtClean="0"/>
              <a:t> </a:t>
            </a:r>
            <a:endParaRPr lang="en-US" dirty="0"/>
          </a:p>
        </p:txBody>
      </p:sp>
      <p:sp>
        <p:nvSpPr>
          <p:cNvPr id="7" name="Rectangle 6"/>
          <p:cNvSpPr/>
          <p:nvPr/>
        </p:nvSpPr>
        <p:spPr>
          <a:xfrm>
            <a:off x="0" y="4495800"/>
            <a:ext cx="9144000" cy="1477328"/>
          </a:xfrm>
          <a:prstGeom prst="rect">
            <a:avLst/>
          </a:prstGeom>
        </p:spPr>
        <p:txBody>
          <a:bodyPr wrap="square">
            <a:spAutoFit/>
          </a:bodyPr>
          <a:lstStyle/>
          <a:p>
            <a:r>
              <a:rPr lang="en-US" b="1" dirty="0" smtClean="0"/>
              <a:t>Thomas Edison</a:t>
            </a:r>
          </a:p>
          <a:p>
            <a:r>
              <a:rPr lang="en-US" dirty="0" smtClean="0"/>
              <a:t>History channel - </a:t>
            </a:r>
            <a:r>
              <a:rPr lang="en-US" dirty="0" smtClean="0">
                <a:hlinkClick r:id="rId13"/>
              </a:rPr>
              <a:t>http://www.history.com/topics/inventions/thomas-edison</a:t>
            </a:r>
            <a:endParaRPr lang="en-US" dirty="0" smtClean="0"/>
          </a:p>
          <a:p>
            <a:r>
              <a:rPr lang="en-US" dirty="0" smtClean="0"/>
              <a:t>Biography - </a:t>
            </a:r>
            <a:r>
              <a:rPr lang="en-US" dirty="0" smtClean="0">
                <a:hlinkClick r:id="rId14"/>
              </a:rPr>
              <a:t>http://www.biography.com/people/thomas-edison-9284349</a:t>
            </a:r>
          </a:p>
          <a:p>
            <a:r>
              <a:rPr lang="en-US" dirty="0" smtClean="0"/>
              <a:t>Ms. Nussbaum’s - </a:t>
            </a:r>
            <a:r>
              <a:rPr lang="en-US" dirty="0" smtClean="0">
                <a:hlinkClick r:id="rId15"/>
              </a:rPr>
              <a:t>http://mrnussbaum.com/thomas_edison/</a:t>
            </a:r>
            <a:endParaRPr lang="en-US" dirty="0" smtClean="0"/>
          </a:p>
          <a:p>
            <a:r>
              <a:rPr lang="en-US" dirty="0" smtClean="0"/>
              <a:t>Easy Science for kids - </a:t>
            </a:r>
            <a:r>
              <a:rPr lang="en-US" dirty="0" smtClean="0">
                <a:hlinkClick r:id="rId16"/>
              </a:rPr>
              <a:t>http://easyscienceforkids.com/all-about-thomas-edison/</a:t>
            </a:r>
            <a:endParaRPr lang="en-US" dirty="0" smtClean="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noFill/>
        </p:spPr>
        <p:txBody>
          <a:bodyPr wrap="square" rtlCol="0">
            <a:spAutoFit/>
          </a:bodyPr>
          <a:lstStyle/>
          <a:p>
            <a:r>
              <a:rPr lang="en-US" dirty="0" smtClean="0"/>
              <a:t>McKinley and Roosevelt</a:t>
            </a:r>
          </a:p>
          <a:p>
            <a:r>
              <a:rPr lang="en-US" dirty="0" smtClean="0"/>
              <a:t>Jonathan </a:t>
            </a:r>
            <a:r>
              <a:rPr lang="en-US" dirty="0" err="1" smtClean="0"/>
              <a:t>Feicht</a:t>
            </a:r>
            <a:r>
              <a:rPr lang="en-US" dirty="0" smtClean="0"/>
              <a:t> - </a:t>
            </a:r>
            <a:r>
              <a:rPr lang="en-US" dirty="0" smtClean="0">
                <a:hlinkClick r:id="rId2"/>
              </a:rPr>
              <a:t>http://www.jonathanfeicht.com/mckinley--roosevelt-and-changing-us-policy.html</a:t>
            </a:r>
            <a:endParaRPr lang="en-US" dirty="0" smtClean="0"/>
          </a:p>
          <a:p>
            <a:r>
              <a:rPr lang="en-US" dirty="0" smtClean="0"/>
              <a:t>Slideshow - </a:t>
            </a:r>
            <a:r>
              <a:rPr lang="en-US" dirty="0" smtClean="0">
                <a:hlinkClick r:id="rId3"/>
              </a:rPr>
              <a:t>http://www.thomas.k12.ga.us/userfiles/438/Classes/1818/William%20McKinley-spanish%20american%20war-roosevelt-%20panama%20canal-1.pdf</a:t>
            </a:r>
            <a:endParaRPr lang="en-US" dirty="0" smtClean="0"/>
          </a:p>
          <a:p>
            <a:endParaRPr lang="en-US" dirty="0"/>
          </a:p>
        </p:txBody>
      </p:sp>
      <p:sp>
        <p:nvSpPr>
          <p:cNvPr id="3" name="TextBox 2"/>
          <p:cNvSpPr txBox="1"/>
          <p:nvPr/>
        </p:nvSpPr>
        <p:spPr>
          <a:xfrm>
            <a:off x="0" y="1524000"/>
            <a:ext cx="7051289" cy="923330"/>
          </a:xfrm>
          <a:prstGeom prst="rect">
            <a:avLst/>
          </a:prstGeom>
          <a:noFill/>
        </p:spPr>
        <p:txBody>
          <a:bodyPr wrap="none" rtlCol="0">
            <a:spAutoFit/>
          </a:bodyPr>
          <a:lstStyle/>
          <a:p>
            <a:r>
              <a:rPr lang="en-US" dirty="0" smtClean="0"/>
              <a:t>Immigration</a:t>
            </a:r>
          </a:p>
          <a:p>
            <a:r>
              <a:rPr lang="en-US" dirty="0" smtClean="0"/>
              <a:t>Eyewitness to history - </a:t>
            </a:r>
            <a:r>
              <a:rPr lang="en-US" dirty="0" smtClean="0">
                <a:hlinkClick r:id="rId4"/>
              </a:rPr>
              <a:t>http://www.eyewitnesstohistory.com/snpim1.htm</a:t>
            </a:r>
            <a:endParaRPr lang="en-US" dirty="0" smtClean="0"/>
          </a:p>
          <a:p>
            <a:endParaRPr lang="en-US" dirty="0"/>
          </a:p>
        </p:txBody>
      </p:sp>
      <p:sp>
        <p:nvSpPr>
          <p:cNvPr id="4" name="TextBox 3"/>
          <p:cNvSpPr txBox="1"/>
          <p:nvPr/>
        </p:nvSpPr>
        <p:spPr>
          <a:xfrm>
            <a:off x="1" y="2209800"/>
            <a:ext cx="9144000" cy="923330"/>
          </a:xfrm>
          <a:prstGeom prst="rect">
            <a:avLst/>
          </a:prstGeom>
          <a:noFill/>
        </p:spPr>
        <p:txBody>
          <a:bodyPr wrap="square" rtlCol="0">
            <a:spAutoFit/>
          </a:bodyPr>
          <a:lstStyle/>
          <a:p>
            <a:r>
              <a:rPr lang="en-US" dirty="0" smtClean="0"/>
              <a:t>Westward Expansion</a:t>
            </a:r>
          </a:p>
          <a:p>
            <a:r>
              <a:rPr lang="en-US" dirty="0" err="1" smtClean="0"/>
              <a:t>Sparknotes</a:t>
            </a:r>
            <a:r>
              <a:rPr lang="en-US" dirty="0" smtClean="0"/>
              <a:t>: </a:t>
            </a:r>
            <a:r>
              <a:rPr lang="en-US" dirty="0" smtClean="0">
                <a:hlinkClick r:id="rId5"/>
              </a:rPr>
              <a:t>http://www.sparknotes.com/history/american/westwardexpansion/section11.rhtml</a:t>
            </a:r>
            <a:endParaRPr lang="en-US" dirty="0" smtClean="0"/>
          </a:p>
          <a:p>
            <a:endParaRPr lang="en-US" dirty="0"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r>
              <a:rPr lang="en-US" sz="1600" b="1" i="1" u="sng" dirty="0" smtClean="0">
                <a:solidFill>
                  <a:srgbClr val="FF0000"/>
                </a:solidFill>
              </a:rPr>
              <a:t>Describe the role of the cattle trails in the late 19th century; include the Black Cowboys of Texas, the Great Western Cattle Trail, and the Chisholm Trail.</a:t>
            </a:r>
            <a:endParaRPr lang="en-US" sz="1600" b="1" i="1" u="sng" dirty="0">
              <a:solidFill>
                <a:srgbClr val="FF0000"/>
              </a:solidFill>
            </a:endParaRPr>
          </a:p>
        </p:txBody>
      </p:sp>
      <p:sp>
        <p:nvSpPr>
          <p:cNvPr id="4" name="Rectangle 3"/>
          <p:cNvSpPr/>
          <p:nvPr/>
        </p:nvSpPr>
        <p:spPr>
          <a:xfrm>
            <a:off x="5410200" y="533400"/>
            <a:ext cx="3733800" cy="6001643"/>
          </a:xfrm>
          <a:prstGeom prst="rect">
            <a:avLst/>
          </a:prstGeom>
        </p:spPr>
        <p:txBody>
          <a:bodyPr wrap="square">
            <a:spAutoFit/>
          </a:bodyPr>
          <a:lstStyle/>
          <a:p>
            <a:r>
              <a:rPr lang="en-US" sz="2400" b="1" dirty="0" smtClean="0"/>
              <a:t>Cattle drives</a:t>
            </a:r>
            <a:r>
              <a:rPr lang="en-US" sz="2400" dirty="0" smtClean="0"/>
              <a:t> were a major economic activity in the American west, particularly between 1866 and 1886, when 20 million cattle were herded from Texas to railheads in Kansas for shipments to stockyards in Chicago and points east. The long distances covered, the need for periodic rests by riders and animals, and the establishment of railheads led to the development of "cow towns" across the American West.</a:t>
            </a:r>
            <a:endParaRPr lang="en-US" sz="2400" dirty="0"/>
          </a:p>
        </p:txBody>
      </p:sp>
      <p:pic>
        <p:nvPicPr>
          <p:cNvPr id="12292" name="Picture 4" descr="http://genealogytrails.com/tex/state/cattledrivemap1865-1886.jpg"/>
          <p:cNvPicPr>
            <a:picLocks noChangeAspect="1" noChangeArrowheads="1"/>
          </p:cNvPicPr>
          <p:nvPr/>
        </p:nvPicPr>
        <p:blipFill>
          <a:blip r:embed="rId2" cstate="print"/>
          <a:srcRect/>
          <a:stretch>
            <a:fillRect/>
          </a:stretch>
        </p:blipFill>
        <p:spPr bwMode="auto">
          <a:xfrm>
            <a:off x="0" y="990600"/>
            <a:ext cx="5215283" cy="525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685800"/>
            <a:ext cx="4800600" cy="5632311"/>
          </a:xfrm>
          <a:prstGeom prst="rect">
            <a:avLst/>
          </a:prstGeom>
        </p:spPr>
        <p:txBody>
          <a:bodyPr wrap="square">
            <a:spAutoFit/>
          </a:bodyPr>
          <a:lstStyle/>
          <a:p>
            <a:r>
              <a:rPr lang="en-US" sz="2400" dirty="0" smtClean="0"/>
              <a:t>The </a:t>
            </a:r>
            <a:r>
              <a:rPr lang="en-US" sz="2400" b="1" dirty="0" smtClean="0"/>
              <a:t>Chisholm Trail </a:t>
            </a:r>
            <a:r>
              <a:rPr lang="en-US" sz="2400" dirty="0" smtClean="0"/>
              <a:t>was a trail used in the late 19th century to drive cattle overland from ranches in Texas to Kansas railheads. The portion of the trail marked by Jesse Chisholm went from his southern trading post near the Red River, to his northern trading post near Kansas City, Kansas. Texas ranchers using the Chisholm Trail started on that route from either the Rio Grande or San Antonio, Texas, and went to the railhead of the Kansas Pacific Railway in Abilene, Kansas, where the cattle would be sold and shipped eastward.</a:t>
            </a:r>
            <a:endParaRPr lang="en-US" sz="2400" dirty="0"/>
          </a:p>
        </p:txBody>
      </p:sp>
      <p:pic>
        <p:nvPicPr>
          <p:cNvPr id="2050" name="Picture 2" descr="http://texastravelstop.com/images/Chisholm_Trail.jpg"/>
          <p:cNvPicPr>
            <a:picLocks noChangeAspect="1" noChangeArrowheads="1"/>
          </p:cNvPicPr>
          <p:nvPr/>
        </p:nvPicPr>
        <p:blipFill>
          <a:blip r:embed="rId2" cstate="print"/>
          <a:srcRect/>
          <a:stretch>
            <a:fillRect/>
          </a:stretch>
        </p:blipFill>
        <p:spPr bwMode="auto">
          <a:xfrm>
            <a:off x="0" y="762000"/>
            <a:ext cx="4191000" cy="551116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302359"/>
            <a:ext cx="4419600" cy="6555641"/>
          </a:xfrm>
          <a:prstGeom prst="rect">
            <a:avLst/>
          </a:prstGeom>
        </p:spPr>
        <p:txBody>
          <a:bodyPr wrap="square">
            <a:spAutoFit/>
          </a:bodyPr>
          <a:lstStyle/>
          <a:p>
            <a:r>
              <a:rPr lang="en-US" sz="2000" dirty="0" smtClean="0"/>
              <a:t>The </a:t>
            </a:r>
            <a:r>
              <a:rPr lang="en-US" sz="2000" b="1" dirty="0" smtClean="0"/>
              <a:t>Great Western Cattle Trail</a:t>
            </a:r>
            <a:r>
              <a:rPr lang="en-US" sz="2000" dirty="0" smtClean="0"/>
              <a:t> was used in the 19th century for movement of cattle to markets in the East. The trail was also known as the Western Trail, the Dodge City Trail, or the Old Texas Trail.</a:t>
            </a:r>
          </a:p>
          <a:p>
            <a:r>
              <a:rPr lang="en-US" sz="2000" dirty="0" smtClean="0"/>
              <a:t>The Great Western Trail began at Bandera west of San Antonio and passed near Buffalo Gap and Abilene, in West Texas. Continued on north of Dodge City, Kansas to Ogalalla NE and Belle Fousch SD. It ran west of and roughly parallel to the Chisholm Trail. Though less well known than the Chisholm Trail, the Great Western Cattle Trail was longer in length and carried cattle for two years longer than the Chisholm. The Great Western saw over seven million cattle and horses pass through Texas and Oklahoma to the railheads in Kansas and Nebraska, therefore, developing the cattle industry as far north as Wyoming and Montana. </a:t>
            </a:r>
            <a:endParaRPr lang="en-US" sz="2000" dirty="0"/>
          </a:p>
        </p:txBody>
      </p:sp>
      <p:pic>
        <p:nvPicPr>
          <p:cNvPr id="1026" name="Picture 2" descr="http://freepages.genealogy.rootsweb.ancestry.com/%7Etqpeiffer/Documents/Ancestral%20Migration%20Archives/Migration%20Webpage%20Folder/6-Perm.%20Webpage%20Images/Great%20Western%20Cattle%20Trail%20%28entire%29.jpg"/>
          <p:cNvPicPr>
            <a:picLocks noChangeAspect="1" noChangeArrowheads="1"/>
          </p:cNvPicPr>
          <p:nvPr/>
        </p:nvPicPr>
        <p:blipFill>
          <a:blip r:embed="rId2" cstate="print"/>
          <a:srcRect/>
          <a:stretch>
            <a:fillRect/>
          </a:stretch>
        </p:blipFill>
        <p:spPr bwMode="auto">
          <a:xfrm>
            <a:off x="0" y="569334"/>
            <a:ext cx="4724400" cy="62886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pload.wikimedia.org/wikipedia/commons/c/c4/Cowboy1902.jpg"/>
          <p:cNvPicPr>
            <a:picLocks noChangeAspect="1" noChangeArrowheads="1"/>
          </p:cNvPicPr>
          <p:nvPr/>
        </p:nvPicPr>
        <p:blipFill>
          <a:blip r:embed="rId2" cstate="print"/>
          <a:srcRect/>
          <a:stretch>
            <a:fillRect/>
          </a:stretch>
        </p:blipFill>
        <p:spPr bwMode="auto">
          <a:xfrm>
            <a:off x="0" y="3067050"/>
            <a:ext cx="3657600" cy="3790950"/>
          </a:xfrm>
          <a:prstGeom prst="rect">
            <a:avLst/>
          </a:prstGeom>
          <a:noFill/>
        </p:spPr>
      </p:pic>
      <p:sp>
        <p:nvSpPr>
          <p:cNvPr id="3" name="Rectangle 2"/>
          <p:cNvSpPr/>
          <p:nvPr/>
        </p:nvSpPr>
        <p:spPr>
          <a:xfrm>
            <a:off x="3733800" y="3276600"/>
            <a:ext cx="5410200" cy="3416320"/>
          </a:xfrm>
          <a:prstGeom prst="rect">
            <a:avLst/>
          </a:prstGeom>
        </p:spPr>
        <p:txBody>
          <a:bodyPr wrap="square">
            <a:spAutoFit/>
          </a:bodyPr>
          <a:lstStyle/>
          <a:p>
            <a:r>
              <a:rPr lang="en-US" sz="2400" dirty="0" smtClean="0"/>
              <a:t>A typical head would move 10 -12 miles a day and included the trail boss, a wrangler, and a cook. </a:t>
            </a:r>
          </a:p>
          <a:p>
            <a:endParaRPr lang="en-US" sz="2400" dirty="0"/>
          </a:p>
          <a:p>
            <a:r>
              <a:rPr lang="en-US" sz="2400" dirty="0" smtClean="0"/>
              <a:t>The drive from South Texas to Kansas took about two months at a cost of $1000 in wages and provisions. At the end of the trail, cattle sold for $20.00 to $35.00 per head.</a:t>
            </a:r>
            <a:endParaRPr lang="en-US" sz="2400" dirty="0"/>
          </a:p>
        </p:txBody>
      </p:sp>
      <p:pic>
        <p:nvPicPr>
          <p:cNvPr id="24582" name="Picture 6" descr="http://wyoarts.state.wy.us/wp-content/uploads/2013/03/NighswongerJulie3CattleTrail.jpg-225x225.jpg"/>
          <p:cNvPicPr>
            <a:picLocks noChangeAspect="1" noChangeArrowheads="1"/>
          </p:cNvPicPr>
          <p:nvPr/>
        </p:nvPicPr>
        <p:blipFill>
          <a:blip r:embed="rId3" cstate="print"/>
          <a:srcRect/>
          <a:stretch>
            <a:fillRect/>
          </a:stretch>
        </p:blipFill>
        <p:spPr bwMode="auto">
          <a:xfrm>
            <a:off x="0" y="0"/>
            <a:ext cx="3200400" cy="3200400"/>
          </a:xfrm>
          <a:prstGeom prst="rect">
            <a:avLst/>
          </a:prstGeom>
          <a:noFill/>
        </p:spPr>
      </p:pic>
      <p:pic>
        <p:nvPicPr>
          <p:cNvPr id="24580" name="Picture 4" descr="https://encrypted-tbn2.gstatic.com/images?q=tbn:ANd9GcTBtniLln66aKsypYRl1F7zN87AZhYSHY8cBAqBiu5S2BjcJ-gX"/>
          <p:cNvPicPr>
            <a:picLocks noChangeAspect="1" noChangeArrowheads="1"/>
          </p:cNvPicPr>
          <p:nvPr/>
        </p:nvPicPr>
        <p:blipFill>
          <a:blip r:embed="rId4" cstate="print"/>
          <a:srcRect/>
          <a:stretch>
            <a:fillRect/>
          </a:stretch>
        </p:blipFill>
        <p:spPr bwMode="auto">
          <a:xfrm>
            <a:off x="2501688" y="0"/>
            <a:ext cx="6642312" cy="3124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2"/>
          </a:xfrm>
          <a:prstGeom prst="rect">
            <a:avLst/>
          </a:prstGeom>
        </p:spPr>
        <p:txBody>
          <a:bodyPr wrap="square">
            <a:spAutoFit/>
          </a:bodyPr>
          <a:lstStyle/>
          <a:p>
            <a:r>
              <a:rPr lang="en-US" b="1" dirty="0" smtClean="0">
                <a:solidFill>
                  <a:srgbClr val="FF0000"/>
                </a:solidFill>
              </a:rPr>
              <a:t>Describe the impact on American life of the Wright brothers (flight) </a:t>
            </a:r>
            <a:endParaRPr lang="en-US" b="1" dirty="0">
              <a:solidFill>
                <a:srgbClr val="FF0000"/>
              </a:solidFill>
            </a:endParaRPr>
          </a:p>
        </p:txBody>
      </p:sp>
      <p:pic>
        <p:nvPicPr>
          <p:cNvPr id="29698" name="Picture 2"/>
          <p:cNvPicPr>
            <a:picLocks noChangeAspect="1" noChangeArrowheads="1"/>
          </p:cNvPicPr>
          <p:nvPr/>
        </p:nvPicPr>
        <p:blipFill>
          <a:blip r:embed="rId2" cstate="print"/>
          <a:srcRect/>
          <a:stretch>
            <a:fillRect/>
          </a:stretch>
        </p:blipFill>
        <p:spPr bwMode="auto">
          <a:xfrm>
            <a:off x="0" y="1143000"/>
            <a:ext cx="9144000" cy="4174728"/>
          </a:xfrm>
          <a:prstGeom prst="rect">
            <a:avLst/>
          </a:prstGeom>
          <a:noFill/>
          <a:ln w="9525">
            <a:noFill/>
            <a:miter lim="800000"/>
            <a:headEnd/>
            <a:tailEnd/>
          </a:ln>
        </p:spPr>
      </p:pic>
      <p:sp>
        <p:nvSpPr>
          <p:cNvPr id="5" name="Rectangle 4"/>
          <p:cNvSpPr/>
          <p:nvPr/>
        </p:nvSpPr>
        <p:spPr>
          <a:xfrm>
            <a:off x="0" y="5486400"/>
            <a:ext cx="9144000" cy="892552"/>
          </a:xfrm>
          <a:prstGeom prst="rect">
            <a:avLst/>
          </a:prstGeom>
        </p:spPr>
        <p:txBody>
          <a:bodyPr wrap="square">
            <a:spAutoFit/>
          </a:bodyPr>
          <a:lstStyle/>
          <a:p>
            <a:pPr algn="ctr"/>
            <a:r>
              <a:rPr lang="en-US" sz="2600" dirty="0" smtClean="0"/>
              <a:t>“If birds can glide for long periods of time, then… why can’t I ?”</a:t>
            </a:r>
          </a:p>
          <a:p>
            <a:pPr algn="r"/>
            <a:r>
              <a:rPr lang="en-US" sz="2600" b="1" dirty="0" smtClean="0"/>
              <a:t>Orville Wright	</a:t>
            </a:r>
          </a:p>
        </p:txBody>
      </p:sp>
      <p:sp>
        <p:nvSpPr>
          <p:cNvPr id="6" name="Rectangle 5"/>
          <p:cNvSpPr/>
          <p:nvPr/>
        </p:nvSpPr>
        <p:spPr>
          <a:xfrm>
            <a:off x="0" y="685800"/>
            <a:ext cx="9144000" cy="400110"/>
          </a:xfrm>
          <a:prstGeom prst="rect">
            <a:avLst/>
          </a:prstGeom>
        </p:spPr>
        <p:txBody>
          <a:bodyPr wrap="square">
            <a:spAutoFit/>
          </a:bodyPr>
          <a:lstStyle/>
          <a:p>
            <a:r>
              <a:rPr lang="en-US" sz="2000" b="1" dirty="0" smtClean="0"/>
              <a:t>Wilbur and Orville Wright were American inventors and pioneers of aviation. </a:t>
            </a:r>
            <a:endParaRPr lang="en-US" sz="2000" b="1" dirty="0"/>
          </a:p>
        </p:txBody>
      </p:sp>
      <p:sp>
        <p:nvSpPr>
          <p:cNvPr id="7" name="Rectangle 6"/>
          <p:cNvSpPr/>
          <p:nvPr/>
        </p:nvSpPr>
        <p:spPr>
          <a:xfrm>
            <a:off x="0" y="6096000"/>
            <a:ext cx="3662349" cy="369332"/>
          </a:xfrm>
          <a:prstGeom prst="rect">
            <a:avLst/>
          </a:prstGeom>
        </p:spPr>
        <p:txBody>
          <a:bodyPr wrap="none">
            <a:spAutoFit/>
          </a:bodyPr>
          <a:lstStyle/>
          <a:p>
            <a:r>
              <a:rPr lang="en-US" dirty="0" smtClean="0">
                <a:hlinkClick r:id="rId3"/>
              </a:rPr>
              <a:t>http://wrightbrothers.info/index.php</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2333685"/>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On December 17, 1903, Orville Wright piloted the first powered airplane 20 feet above a wind-swept beach in North Carolina. The flight lasted 12 seconds and covered 120 feet. Three more flights were made that day with </a:t>
            </a:r>
            <a:r>
              <a:rPr kumimoji="0" lang="en-US" b="0" i="0" u="none" strike="noStrike" cap="none" normalizeH="0" dirty="0" smtClean="0">
                <a:ln>
                  <a:noFill/>
                </a:ln>
                <a:solidFill>
                  <a:schemeClr val="tx1"/>
                </a:solidFill>
                <a:effectLst/>
                <a:latin typeface="Arial" charset="0"/>
                <a:cs typeface="Arial" charset="0"/>
              </a:rPr>
              <a:t>O</a:t>
            </a:r>
            <a:r>
              <a:rPr kumimoji="0" lang="en-US" b="0" i="0" u="none" strike="noStrike" cap="none" normalizeH="0" baseline="0" dirty="0" smtClean="0">
                <a:ln>
                  <a:noFill/>
                </a:ln>
                <a:solidFill>
                  <a:schemeClr val="tx1"/>
                </a:solidFill>
                <a:effectLst/>
                <a:latin typeface="Arial" charset="0"/>
                <a:cs typeface="Arial" charset="0"/>
              </a:rPr>
              <a:t>rville's brother Wilbur piloting the record flight lasting 59 seconds over a distance of 852 feet.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The brothers began their experimentation in flight in 1896 at their bicycle shop in Dayton, Ohio. They selected the beach at Kitty Hawk as their proving ground because of the constant wind that added lift to their craft. In 1902 they came to the beach with their glider and made more than 700 successful flights.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Having perfected glided flight, the next step was to move to powered flight. No automobile manufacturer could supply an engine both light enough and powerful enough for their needs. So they designed and built their own. All of their hard work, experimentation and innovation came together that December day as they took to the sky and forever changed the course of history. The brothers notified several newspapers prior to their historic flight, but only one - the local journal - made mention of the event. </a:t>
            </a:r>
          </a:p>
        </p:txBody>
      </p:sp>
      <p:pic>
        <p:nvPicPr>
          <p:cNvPr id="3" name="Picture 2" descr="http://myhero.com/images/gallery/g241146/TheWrightBrothersPoster.jpg"/>
          <p:cNvPicPr>
            <a:picLocks noChangeAspect="1" noChangeArrowheads="1"/>
          </p:cNvPicPr>
          <p:nvPr/>
        </p:nvPicPr>
        <p:blipFill>
          <a:blip r:embed="rId2" cstate="print"/>
          <a:srcRect/>
          <a:stretch>
            <a:fillRect/>
          </a:stretch>
        </p:blipFill>
        <p:spPr bwMode="auto">
          <a:xfrm>
            <a:off x="1" y="0"/>
            <a:ext cx="2971800" cy="2296653"/>
          </a:xfrm>
          <a:prstGeom prst="rect">
            <a:avLst/>
          </a:prstGeom>
          <a:noFill/>
        </p:spPr>
      </p:pic>
      <p:pic>
        <p:nvPicPr>
          <p:cNvPr id="45058" name="Picture 2" descr="http://www.usbeacon.com/images/North-Carolina/maps/Kitty-Hawk_o.gif"/>
          <p:cNvPicPr>
            <a:picLocks noChangeAspect="1" noChangeArrowheads="1"/>
          </p:cNvPicPr>
          <p:nvPr/>
        </p:nvPicPr>
        <p:blipFill>
          <a:blip r:embed="rId3" cstate="print"/>
          <a:srcRect l="14063" t="24375" r="20312" b="10000"/>
          <a:stretch>
            <a:fillRect/>
          </a:stretch>
        </p:blipFill>
        <p:spPr bwMode="auto">
          <a:xfrm>
            <a:off x="4419600" y="0"/>
            <a:ext cx="4724400" cy="236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4191000" cy="6370975"/>
          </a:xfrm>
          <a:prstGeom prst="rect">
            <a:avLst/>
          </a:prstGeom>
        </p:spPr>
        <p:txBody>
          <a:bodyPr wrap="square">
            <a:spAutoFit/>
          </a:bodyPr>
          <a:lstStyle/>
          <a:p>
            <a:r>
              <a:rPr lang="en-US" sz="2400" dirty="0" smtClean="0"/>
              <a:t>George Washington Carver was born into slavery in Diamond, Missouri, around 1864. Carver went on to become one of the most prominent scientists and inventors of his time, as well as a teacher at the Tuskegee Institute. </a:t>
            </a:r>
          </a:p>
          <a:p>
            <a:endParaRPr lang="en-US" sz="2400" dirty="0" smtClean="0"/>
          </a:p>
          <a:p>
            <a:r>
              <a:rPr lang="en-US" sz="2400" dirty="0" smtClean="0"/>
              <a:t>Carver is one of the most revered figures in early 20th century African-American history, and his work at the Tuskegee Institute in Alabama is considered instrumental in changing Southern approaches to agriculture</a:t>
            </a:r>
            <a:endParaRPr lang="en-US" sz="2400" dirty="0"/>
          </a:p>
        </p:txBody>
      </p:sp>
      <p:pic>
        <p:nvPicPr>
          <p:cNvPr id="3" name="Picture 8" descr="http://media-cache-ec0.pinimg.com/236x/d9/71/a3/d971a3bad88a4c62df0bee6afd4e3f5b.jpg"/>
          <p:cNvPicPr>
            <a:picLocks noChangeAspect="1" noChangeArrowheads="1"/>
          </p:cNvPicPr>
          <p:nvPr/>
        </p:nvPicPr>
        <p:blipFill>
          <a:blip r:embed="rId2" cstate="print"/>
          <a:srcRect/>
          <a:stretch>
            <a:fillRect/>
          </a:stretch>
        </p:blipFill>
        <p:spPr bwMode="auto">
          <a:xfrm>
            <a:off x="4343400" y="470761"/>
            <a:ext cx="4800600" cy="6387239"/>
          </a:xfrm>
          <a:prstGeom prst="rect">
            <a:avLst/>
          </a:prstGeom>
          <a:noFill/>
        </p:spPr>
      </p:pic>
      <p:sp>
        <p:nvSpPr>
          <p:cNvPr id="4" name="Rectangle 3"/>
          <p:cNvSpPr/>
          <p:nvPr/>
        </p:nvSpPr>
        <p:spPr>
          <a:xfrm>
            <a:off x="0" y="0"/>
            <a:ext cx="9144000" cy="369332"/>
          </a:xfrm>
          <a:prstGeom prst="rect">
            <a:avLst/>
          </a:prstGeom>
        </p:spPr>
        <p:txBody>
          <a:bodyPr wrap="square">
            <a:spAutoFit/>
          </a:bodyPr>
          <a:lstStyle/>
          <a:p>
            <a:r>
              <a:rPr lang="en-US" b="1" dirty="0" smtClean="0">
                <a:solidFill>
                  <a:srgbClr val="FF0000"/>
                </a:solidFill>
              </a:rPr>
              <a:t>Describe the impact on American life of the George Washington Carver (science)</a:t>
            </a:r>
            <a:endParaRPr lang="en-US"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2894</Words>
  <Application>Microsoft Office PowerPoint</Application>
  <PresentationFormat>On-screen Show (4:3)</PresentationFormat>
  <Paragraphs>143</Paragraphs>
  <Slides>26</Slides>
  <Notes>0</Notes>
  <HiddenSlides>3</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konken</dc:creator>
  <cp:lastModifiedBy>john konken</cp:lastModifiedBy>
  <cp:revision>3</cp:revision>
  <dcterms:created xsi:type="dcterms:W3CDTF">2014-10-26T23:47:51Z</dcterms:created>
  <dcterms:modified xsi:type="dcterms:W3CDTF">2014-10-27T00:17:28Z</dcterms:modified>
</cp:coreProperties>
</file>